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8" r:id="rId6"/>
    <p:sldId id="262" r:id="rId7"/>
    <p:sldId id="264" r:id="rId8"/>
    <p:sldId id="285" r:id="rId9"/>
    <p:sldId id="286" r:id="rId10"/>
    <p:sldId id="300" r:id="rId11"/>
    <p:sldId id="287" r:id="rId12"/>
    <p:sldId id="288" r:id="rId13"/>
    <p:sldId id="289" r:id="rId14"/>
    <p:sldId id="290" r:id="rId15"/>
    <p:sldId id="291" r:id="rId16"/>
    <p:sldId id="302" r:id="rId17"/>
    <p:sldId id="303" r:id="rId18"/>
    <p:sldId id="306" r:id="rId19"/>
    <p:sldId id="307" r:id="rId20"/>
    <p:sldId id="294" r:id="rId21"/>
    <p:sldId id="296" r:id="rId22"/>
    <p:sldId id="268" r:id="rId23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127D57-A183-DDE6-9EFE-3D4E8445A436}" name="Toby Garrood (NHS South East London ICB)" initials="TG" userId="S::Toby.Garrood@selondonics.nhs.uk::40d4b33b-a9f3-4412-8da8-46729093398b" providerId="AD"/>
  <p188:author id="{BABB747D-A98B-F7CC-706D-F1168EC3BC55}" name="Finlay Royle (NHS South East London ICB)" initials="" userId="S::Finlay.Royle@selondonics.nhs.uk::98d852fd-315b-4247-9fc6-3383d7d65efb" providerId="AD"/>
  <p188:author id="{CC0D6C9C-7249-0CE7-48BE-AE3898792A44}" name="Cheryl Leung (NHS South East London ICB)" initials="CL" userId="S::Cheryl.Leung@selondonics.nhs.uk::69ff942d-3dc8-44a6-9105-e87f289bfa78" providerId="AD"/>
  <p188:author id="{A21BF99F-A514-C393-47C0-DBD5466AC8F8}" name="Julian Walker (NHS South East London ICB)" initials="" userId="S::julian.walker@selondonics.nhs.uk::45969c22-364c-4734-9606-7c699aabd6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>
        <p:scale>
          <a:sx n="100" d="100"/>
          <a:sy n="100" d="100"/>
        </p:scale>
        <p:origin x="81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1B2F5-4DBA-43CF-9FBB-5201C4B6146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49B850-9C74-4EA6-839E-82EBBDC47CD0}">
      <dgm:prSet custT="1"/>
      <dgm:spPr/>
      <dgm:t>
        <a:bodyPr/>
        <a:lstStyle/>
        <a:p>
          <a:r>
            <a:rPr lang="en-US" sz="2200" b="1" u="sng"/>
            <a:t>Critical</a:t>
          </a:r>
          <a:r>
            <a:rPr lang="en-US" sz="2200"/>
            <a:t> has been defined as requiring an investigation that is critical to inform </a:t>
          </a:r>
          <a:r>
            <a:rPr lang="en-US" sz="2200" b="1"/>
            <a:t>immediate required treatm</a:t>
          </a:r>
          <a:r>
            <a:rPr lang="en-US" sz="2200"/>
            <a:t>ent which cannot be determined without the investigation(s) e.g. </a:t>
          </a:r>
          <a:r>
            <a:rPr lang="en-US" sz="2200" b="1"/>
            <a:t>within 0-24 hours</a:t>
          </a:r>
          <a:r>
            <a:rPr lang="en-US" sz="2200"/>
            <a:t>.  </a:t>
          </a:r>
        </a:p>
      </dgm:t>
    </dgm:pt>
    <dgm:pt modelId="{FE829BF1-F74C-4555-A944-BEB4E5CB7C1C}" type="parTrans" cxnId="{5E966BF1-97AE-45B7-B0C1-2EB0756C3B37}">
      <dgm:prSet/>
      <dgm:spPr/>
      <dgm:t>
        <a:bodyPr/>
        <a:lstStyle/>
        <a:p>
          <a:endParaRPr lang="en-US"/>
        </a:p>
      </dgm:t>
    </dgm:pt>
    <dgm:pt modelId="{3E2E9167-4B42-441E-899E-5F2F8C922474}" type="sibTrans" cxnId="{5E966BF1-97AE-45B7-B0C1-2EB0756C3B37}">
      <dgm:prSet/>
      <dgm:spPr/>
      <dgm:t>
        <a:bodyPr/>
        <a:lstStyle/>
        <a:p>
          <a:endParaRPr lang="en-US"/>
        </a:p>
      </dgm:t>
    </dgm:pt>
    <dgm:pt modelId="{EF327716-A7B2-45CC-B4D1-457C2A283AF4}">
      <dgm:prSet custT="1"/>
      <dgm:spPr/>
      <dgm:t>
        <a:bodyPr/>
        <a:lstStyle/>
        <a:p>
          <a:r>
            <a:rPr lang="en-US" sz="2200" b="1" u="sng" dirty="0"/>
            <a:t>Important</a:t>
          </a:r>
          <a:r>
            <a:rPr lang="en-US" sz="2200" dirty="0"/>
            <a:t> has been defined as required for safe clinical management e.g. </a:t>
          </a:r>
          <a:r>
            <a:rPr lang="en-US" sz="2200" b="1" dirty="0"/>
            <a:t>within 1 week </a:t>
          </a:r>
        </a:p>
      </dgm:t>
    </dgm:pt>
    <dgm:pt modelId="{88554783-9EB1-46C0-B6E4-99EDB68661C6}" type="parTrans" cxnId="{1BA8C9C8-1A2B-4895-AA34-D68B6D1678D0}">
      <dgm:prSet/>
      <dgm:spPr/>
      <dgm:t>
        <a:bodyPr/>
        <a:lstStyle/>
        <a:p>
          <a:endParaRPr lang="en-US"/>
        </a:p>
      </dgm:t>
    </dgm:pt>
    <dgm:pt modelId="{C457B74A-3626-47CF-9039-8DCD9F8363FC}" type="sibTrans" cxnId="{1BA8C9C8-1A2B-4895-AA34-D68B6D1678D0}">
      <dgm:prSet/>
      <dgm:spPr/>
      <dgm:t>
        <a:bodyPr/>
        <a:lstStyle/>
        <a:p>
          <a:endParaRPr lang="en-US"/>
        </a:p>
      </dgm:t>
    </dgm:pt>
    <dgm:pt modelId="{A4406487-868F-4058-9A7D-242C249C8C39}">
      <dgm:prSet custT="1"/>
      <dgm:spPr/>
      <dgm:t>
        <a:bodyPr/>
        <a:lstStyle/>
        <a:p>
          <a:r>
            <a:rPr lang="en-US" sz="2200" b="1" u="sng" dirty="0"/>
            <a:t>Routine</a:t>
          </a:r>
          <a:r>
            <a:rPr lang="en-US" sz="2200" b="1" dirty="0"/>
            <a:t> </a:t>
          </a:r>
          <a:r>
            <a:rPr lang="en-US" sz="2200" dirty="0"/>
            <a:t>has been defined as required for appropriate </a:t>
          </a:r>
          <a:r>
            <a:rPr lang="en-US" sz="2200" b="1" dirty="0"/>
            <a:t>ongoing</a:t>
          </a:r>
          <a:r>
            <a:rPr lang="en-US" sz="2200" dirty="0"/>
            <a:t> clinical management but can be reasonably deferred e.g. within </a:t>
          </a:r>
          <a:r>
            <a:rPr lang="en-US" sz="2200" b="1" u="none" dirty="0"/>
            <a:t>1- 3 months</a:t>
          </a:r>
          <a:r>
            <a:rPr lang="en-US" sz="2200" dirty="0"/>
            <a:t>.</a:t>
          </a:r>
        </a:p>
      </dgm:t>
    </dgm:pt>
    <dgm:pt modelId="{07A4D2A1-9E08-4B8A-B22C-6C9B562173E4}" type="parTrans" cxnId="{C3343599-11A5-4306-BF5D-A61F0921A227}">
      <dgm:prSet/>
      <dgm:spPr/>
      <dgm:t>
        <a:bodyPr/>
        <a:lstStyle/>
        <a:p>
          <a:endParaRPr lang="en-US"/>
        </a:p>
      </dgm:t>
    </dgm:pt>
    <dgm:pt modelId="{9885043A-B258-4ED4-A9B0-82FB90C56E7A}" type="sibTrans" cxnId="{C3343599-11A5-4306-BF5D-A61F0921A227}">
      <dgm:prSet/>
      <dgm:spPr/>
      <dgm:t>
        <a:bodyPr/>
        <a:lstStyle/>
        <a:p>
          <a:endParaRPr lang="en-US"/>
        </a:p>
      </dgm:t>
    </dgm:pt>
    <dgm:pt modelId="{835C55A7-421D-49EF-8925-11728AC9057F}">
      <dgm:prSet custT="1"/>
      <dgm:spPr/>
      <dgm:t>
        <a:bodyPr/>
        <a:lstStyle/>
        <a:p>
          <a:r>
            <a:rPr lang="en-US" sz="2200" b="1" u="sng" dirty="0"/>
            <a:t>Urgent</a:t>
          </a:r>
          <a:r>
            <a:rPr lang="en-US" sz="2200" dirty="0"/>
            <a:t> has been defined as requiring an investigation that is essential to inform </a:t>
          </a:r>
          <a:r>
            <a:rPr lang="en-US" sz="2200" b="1" dirty="0"/>
            <a:t>short-term treatment </a:t>
          </a:r>
          <a:r>
            <a:rPr lang="en-US" sz="2200" dirty="0"/>
            <a:t>which cannot be determined or safely administered without the investigation(s) </a:t>
          </a:r>
          <a:r>
            <a:rPr lang="en-US" sz="2200" dirty="0" err="1"/>
            <a:t>eg</a:t>
          </a:r>
          <a:r>
            <a:rPr lang="en-US" sz="2200" dirty="0"/>
            <a:t> </a:t>
          </a:r>
          <a:r>
            <a:rPr lang="en-US" sz="2200" b="1" dirty="0"/>
            <a:t>3-4 days</a:t>
          </a:r>
        </a:p>
      </dgm:t>
    </dgm:pt>
    <dgm:pt modelId="{38EC1C6F-4478-445D-8FB9-A5E0E244243A}" type="parTrans" cxnId="{061B4DFF-6277-4C2E-9798-EAA00DCD8574}">
      <dgm:prSet/>
      <dgm:spPr/>
      <dgm:t>
        <a:bodyPr/>
        <a:lstStyle/>
        <a:p>
          <a:endParaRPr lang="en-GB"/>
        </a:p>
      </dgm:t>
    </dgm:pt>
    <dgm:pt modelId="{0DDC021A-A2BE-4F9B-A0E4-F124E2FD5113}" type="sibTrans" cxnId="{061B4DFF-6277-4C2E-9798-EAA00DCD8574}">
      <dgm:prSet/>
      <dgm:spPr/>
      <dgm:t>
        <a:bodyPr/>
        <a:lstStyle/>
        <a:p>
          <a:endParaRPr lang="en-GB"/>
        </a:p>
      </dgm:t>
    </dgm:pt>
    <dgm:pt modelId="{6AB5438D-6212-40F5-A92C-747B51233A9C}" type="pres">
      <dgm:prSet presAssocID="{D721B2F5-4DBA-43CF-9FBB-5201C4B61463}" presName="linear" presStyleCnt="0">
        <dgm:presLayoutVars>
          <dgm:animLvl val="lvl"/>
          <dgm:resizeHandles val="exact"/>
        </dgm:presLayoutVars>
      </dgm:prSet>
      <dgm:spPr/>
    </dgm:pt>
    <dgm:pt modelId="{B5D6B990-232D-4620-B282-1F4FF4BFC2CB}" type="pres">
      <dgm:prSet presAssocID="{DA49B850-9C74-4EA6-839E-82EBBDC47CD0}" presName="parentText" presStyleLbl="node1" presStyleIdx="0" presStyleCnt="4" custLinFactY="-13660" custLinFactNeighborX="-799" custLinFactNeighborY="-100000">
        <dgm:presLayoutVars>
          <dgm:chMax val="0"/>
          <dgm:bulletEnabled val="1"/>
        </dgm:presLayoutVars>
      </dgm:prSet>
      <dgm:spPr/>
    </dgm:pt>
    <dgm:pt modelId="{70127E9C-E3AB-4277-8508-E867660840C3}" type="pres">
      <dgm:prSet presAssocID="{3E2E9167-4B42-441E-899E-5F2F8C922474}" presName="spacer" presStyleCnt="0"/>
      <dgm:spPr/>
    </dgm:pt>
    <dgm:pt modelId="{016AFBDD-B9BA-44DF-B8A3-78F1FB6EB91A}" type="pres">
      <dgm:prSet presAssocID="{835C55A7-421D-49EF-8925-11728AC9057F}" presName="parentText" presStyleLbl="node1" presStyleIdx="1" presStyleCnt="4" custLinFactY="1370" custLinFactNeighborY="100000">
        <dgm:presLayoutVars>
          <dgm:chMax val="0"/>
          <dgm:bulletEnabled val="1"/>
        </dgm:presLayoutVars>
      </dgm:prSet>
      <dgm:spPr/>
    </dgm:pt>
    <dgm:pt modelId="{6D553E0E-2BD5-45CC-95B5-3BAA2A6CEA94}" type="pres">
      <dgm:prSet presAssocID="{0DDC021A-A2BE-4F9B-A0E4-F124E2FD5113}" presName="spacer" presStyleCnt="0"/>
      <dgm:spPr/>
    </dgm:pt>
    <dgm:pt modelId="{F9E8117C-4B98-4642-86DF-2D0762BF9109}" type="pres">
      <dgm:prSet presAssocID="{EF327716-A7B2-45CC-B4D1-457C2A283A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209EC6-F402-48F6-9897-6D0F219B22E4}" type="pres">
      <dgm:prSet presAssocID="{C457B74A-3626-47CF-9039-8DCD9F8363FC}" presName="spacer" presStyleCnt="0"/>
      <dgm:spPr/>
    </dgm:pt>
    <dgm:pt modelId="{11F616E1-39B5-4210-852C-44196F32FEEB}" type="pres">
      <dgm:prSet presAssocID="{A4406487-868F-4058-9A7D-242C249C8C39}" presName="parentText" presStyleLbl="node1" presStyleIdx="3" presStyleCnt="4" custLinFactY="6151" custLinFactNeighborY="100000">
        <dgm:presLayoutVars>
          <dgm:chMax val="0"/>
          <dgm:bulletEnabled val="1"/>
        </dgm:presLayoutVars>
      </dgm:prSet>
      <dgm:spPr/>
    </dgm:pt>
  </dgm:ptLst>
  <dgm:cxnLst>
    <dgm:cxn modelId="{62786421-B041-40C0-B1FA-BF47AE83CA23}" type="presOf" srcId="{D721B2F5-4DBA-43CF-9FBB-5201C4B61463}" destId="{6AB5438D-6212-40F5-A92C-747B51233A9C}" srcOrd="0" destOrd="0" presId="urn:microsoft.com/office/officeart/2005/8/layout/vList2"/>
    <dgm:cxn modelId="{DD728281-10FD-408A-B66F-41B6AA4E51D6}" type="presOf" srcId="{A4406487-868F-4058-9A7D-242C249C8C39}" destId="{11F616E1-39B5-4210-852C-44196F32FEEB}" srcOrd="0" destOrd="0" presId="urn:microsoft.com/office/officeart/2005/8/layout/vList2"/>
    <dgm:cxn modelId="{94C6F988-EF4E-4EB2-837B-0DB2CD53F616}" type="presOf" srcId="{EF327716-A7B2-45CC-B4D1-457C2A283AF4}" destId="{F9E8117C-4B98-4642-86DF-2D0762BF9109}" srcOrd="0" destOrd="0" presId="urn:microsoft.com/office/officeart/2005/8/layout/vList2"/>
    <dgm:cxn modelId="{BDBDC98C-088D-46C7-8A61-45EB932FD44D}" type="presOf" srcId="{835C55A7-421D-49EF-8925-11728AC9057F}" destId="{016AFBDD-B9BA-44DF-B8A3-78F1FB6EB91A}" srcOrd="0" destOrd="0" presId="urn:microsoft.com/office/officeart/2005/8/layout/vList2"/>
    <dgm:cxn modelId="{C3343599-11A5-4306-BF5D-A61F0921A227}" srcId="{D721B2F5-4DBA-43CF-9FBB-5201C4B61463}" destId="{A4406487-868F-4058-9A7D-242C249C8C39}" srcOrd="3" destOrd="0" parTransId="{07A4D2A1-9E08-4B8A-B22C-6C9B562173E4}" sibTransId="{9885043A-B258-4ED4-A9B0-82FB90C56E7A}"/>
    <dgm:cxn modelId="{1BA8C9C8-1A2B-4895-AA34-D68B6D1678D0}" srcId="{D721B2F5-4DBA-43CF-9FBB-5201C4B61463}" destId="{EF327716-A7B2-45CC-B4D1-457C2A283AF4}" srcOrd="2" destOrd="0" parTransId="{88554783-9EB1-46C0-B6E4-99EDB68661C6}" sibTransId="{C457B74A-3626-47CF-9039-8DCD9F8363FC}"/>
    <dgm:cxn modelId="{A0C1C6D8-6D50-49B6-9AE2-81051EE55AA2}" type="presOf" srcId="{DA49B850-9C74-4EA6-839E-82EBBDC47CD0}" destId="{B5D6B990-232D-4620-B282-1F4FF4BFC2CB}" srcOrd="0" destOrd="0" presId="urn:microsoft.com/office/officeart/2005/8/layout/vList2"/>
    <dgm:cxn modelId="{5E966BF1-97AE-45B7-B0C1-2EB0756C3B37}" srcId="{D721B2F5-4DBA-43CF-9FBB-5201C4B61463}" destId="{DA49B850-9C74-4EA6-839E-82EBBDC47CD0}" srcOrd="0" destOrd="0" parTransId="{FE829BF1-F74C-4555-A944-BEB4E5CB7C1C}" sibTransId="{3E2E9167-4B42-441E-899E-5F2F8C922474}"/>
    <dgm:cxn modelId="{061B4DFF-6277-4C2E-9798-EAA00DCD8574}" srcId="{D721B2F5-4DBA-43CF-9FBB-5201C4B61463}" destId="{835C55A7-421D-49EF-8925-11728AC9057F}" srcOrd="1" destOrd="0" parTransId="{38EC1C6F-4478-445D-8FB9-A5E0E244243A}" sibTransId="{0DDC021A-A2BE-4F9B-A0E4-F124E2FD5113}"/>
    <dgm:cxn modelId="{A70A1AFB-8A94-455B-96FC-2B04EAC5C189}" type="presParOf" srcId="{6AB5438D-6212-40F5-A92C-747B51233A9C}" destId="{B5D6B990-232D-4620-B282-1F4FF4BFC2CB}" srcOrd="0" destOrd="0" presId="urn:microsoft.com/office/officeart/2005/8/layout/vList2"/>
    <dgm:cxn modelId="{EDCE2FD5-5F73-4CD6-AACE-E14EEEE14CD0}" type="presParOf" srcId="{6AB5438D-6212-40F5-A92C-747B51233A9C}" destId="{70127E9C-E3AB-4277-8508-E867660840C3}" srcOrd="1" destOrd="0" presId="urn:microsoft.com/office/officeart/2005/8/layout/vList2"/>
    <dgm:cxn modelId="{A6E2A984-68B5-435E-B196-A3681FEE5D99}" type="presParOf" srcId="{6AB5438D-6212-40F5-A92C-747B51233A9C}" destId="{016AFBDD-B9BA-44DF-B8A3-78F1FB6EB91A}" srcOrd="2" destOrd="0" presId="urn:microsoft.com/office/officeart/2005/8/layout/vList2"/>
    <dgm:cxn modelId="{1172ACC8-D9D8-4D43-9C20-DB5DD1065B01}" type="presParOf" srcId="{6AB5438D-6212-40F5-A92C-747B51233A9C}" destId="{6D553E0E-2BD5-45CC-95B5-3BAA2A6CEA94}" srcOrd="3" destOrd="0" presId="urn:microsoft.com/office/officeart/2005/8/layout/vList2"/>
    <dgm:cxn modelId="{CA60694F-7A57-4A6A-8E2E-64F61D26498A}" type="presParOf" srcId="{6AB5438D-6212-40F5-A92C-747B51233A9C}" destId="{F9E8117C-4B98-4642-86DF-2D0762BF9109}" srcOrd="4" destOrd="0" presId="urn:microsoft.com/office/officeart/2005/8/layout/vList2"/>
    <dgm:cxn modelId="{CF10A57F-4F23-4A9B-A1D7-540DDD0024E7}" type="presParOf" srcId="{6AB5438D-6212-40F5-A92C-747B51233A9C}" destId="{27209EC6-F402-48F6-9897-6D0F219B22E4}" srcOrd="5" destOrd="0" presId="urn:microsoft.com/office/officeart/2005/8/layout/vList2"/>
    <dgm:cxn modelId="{D4DB8C28-E476-481F-B767-9F4C88341150}" type="presParOf" srcId="{6AB5438D-6212-40F5-A92C-747B51233A9C}" destId="{11F616E1-39B5-4210-852C-44196F32FE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6B990-232D-4620-B282-1F4FF4BFC2CB}">
      <dsp:nvSpPr>
        <dsp:cNvPr id="0" name=""/>
        <dsp:cNvSpPr/>
      </dsp:nvSpPr>
      <dsp:spPr>
        <a:xfrm>
          <a:off x="0" y="0"/>
          <a:ext cx="7635101" cy="14156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Critical</a:t>
          </a:r>
          <a:r>
            <a:rPr lang="en-US" sz="2200" kern="1200"/>
            <a:t> has been defined as requiring an investigation that is critical to inform </a:t>
          </a:r>
          <a:r>
            <a:rPr lang="en-US" sz="2200" b="1" kern="1200"/>
            <a:t>immediate required treatm</a:t>
          </a:r>
          <a:r>
            <a:rPr lang="en-US" sz="2200" kern="1200"/>
            <a:t>ent which cannot be determined without the investigation(s) e.g. </a:t>
          </a:r>
          <a:r>
            <a:rPr lang="en-US" sz="2200" b="1" kern="1200"/>
            <a:t>within 0-24 hours</a:t>
          </a:r>
          <a:r>
            <a:rPr lang="en-US" sz="2200" kern="1200"/>
            <a:t>.  </a:t>
          </a:r>
        </a:p>
      </dsp:txBody>
      <dsp:txXfrm>
        <a:off x="69104" y="69104"/>
        <a:ext cx="7496893" cy="1277400"/>
      </dsp:txXfrm>
    </dsp:sp>
    <dsp:sp modelId="{016AFBDD-B9BA-44DF-B8A3-78F1FB6EB91A}">
      <dsp:nvSpPr>
        <dsp:cNvPr id="0" name=""/>
        <dsp:cNvSpPr/>
      </dsp:nvSpPr>
      <dsp:spPr>
        <a:xfrm>
          <a:off x="0" y="1461674"/>
          <a:ext cx="7635101" cy="1415608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Urgent</a:t>
          </a:r>
          <a:r>
            <a:rPr lang="en-US" sz="2200" kern="1200" dirty="0"/>
            <a:t> has been defined as requiring an investigation that is essential to inform </a:t>
          </a:r>
          <a:r>
            <a:rPr lang="en-US" sz="2200" b="1" kern="1200" dirty="0"/>
            <a:t>short-term treatment </a:t>
          </a:r>
          <a:r>
            <a:rPr lang="en-US" sz="2200" kern="1200" dirty="0"/>
            <a:t>which cannot be determined or safely administered without the investigation(s) </a:t>
          </a:r>
          <a:r>
            <a:rPr lang="en-US" sz="2200" kern="1200" dirty="0" err="1"/>
            <a:t>eg</a:t>
          </a:r>
          <a:r>
            <a:rPr lang="en-US" sz="2200" kern="1200" dirty="0"/>
            <a:t> </a:t>
          </a:r>
          <a:r>
            <a:rPr lang="en-US" sz="2200" b="1" kern="1200" dirty="0"/>
            <a:t>3-4 days</a:t>
          </a:r>
        </a:p>
      </dsp:txBody>
      <dsp:txXfrm>
        <a:off x="69104" y="1530778"/>
        <a:ext cx="7496893" cy="1277400"/>
      </dsp:txXfrm>
    </dsp:sp>
    <dsp:sp modelId="{F9E8117C-4B98-4642-86DF-2D0762BF9109}">
      <dsp:nvSpPr>
        <dsp:cNvPr id="0" name=""/>
        <dsp:cNvSpPr/>
      </dsp:nvSpPr>
      <dsp:spPr>
        <a:xfrm>
          <a:off x="0" y="2857888"/>
          <a:ext cx="7635101" cy="1415608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Important</a:t>
          </a:r>
          <a:r>
            <a:rPr lang="en-US" sz="2200" kern="1200" dirty="0"/>
            <a:t> has been defined as required for safe clinical management e.g. </a:t>
          </a:r>
          <a:r>
            <a:rPr lang="en-US" sz="2200" b="1" kern="1200" dirty="0"/>
            <a:t>within 1 week </a:t>
          </a:r>
        </a:p>
      </dsp:txBody>
      <dsp:txXfrm>
        <a:off x="69104" y="2926992"/>
        <a:ext cx="7496893" cy="1277400"/>
      </dsp:txXfrm>
    </dsp:sp>
    <dsp:sp modelId="{11F616E1-39B5-4210-852C-44196F32FEEB}">
      <dsp:nvSpPr>
        <dsp:cNvPr id="0" name=""/>
        <dsp:cNvSpPr/>
      </dsp:nvSpPr>
      <dsp:spPr>
        <a:xfrm>
          <a:off x="0" y="4287358"/>
          <a:ext cx="7635101" cy="141560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Routine</a:t>
          </a:r>
          <a:r>
            <a:rPr lang="en-US" sz="2200" b="1" kern="1200" dirty="0"/>
            <a:t> </a:t>
          </a:r>
          <a:r>
            <a:rPr lang="en-US" sz="2200" kern="1200" dirty="0"/>
            <a:t>has been defined as required for appropriate </a:t>
          </a:r>
          <a:r>
            <a:rPr lang="en-US" sz="2200" b="1" kern="1200" dirty="0"/>
            <a:t>ongoing</a:t>
          </a:r>
          <a:r>
            <a:rPr lang="en-US" sz="2200" kern="1200" dirty="0"/>
            <a:t> clinical management but can be reasonably deferred e.g. within </a:t>
          </a:r>
          <a:r>
            <a:rPr lang="en-US" sz="2200" b="1" u="none" kern="1200" dirty="0"/>
            <a:t>1- 3 months</a:t>
          </a:r>
          <a:r>
            <a:rPr lang="en-US" sz="2200" kern="1200" dirty="0"/>
            <a:t>.</a:t>
          </a:r>
        </a:p>
      </dsp:txBody>
      <dsp:txXfrm>
        <a:off x="69104" y="4356462"/>
        <a:ext cx="7496893" cy="127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C42391-6816-88C2-77C1-C6FC55A21F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10270-35DC-0CDA-775C-5AA2BF9EE9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F35C-A12D-4C42-917B-F272DA9AC7E5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DC83-F3C4-D475-3B0C-FBD34A1A63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32B35-BAA5-1CEA-65F1-7E162313BB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7E0AB-144E-4AD4-AB7C-6B6FEAACB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89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C2909-A1D4-9941-6C5D-11CB25560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12F19-6492-DA47-953D-143B592A78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E06791-CDBF-A647-8444-DF777B63999E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C2EAD5-306E-5D6B-3A8C-A7EBFA142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FADCA2-986A-8495-B1A1-055029DE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55A8D-F194-1CEF-E639-BFD13897CF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8ED3-560E-1E75-C627-0F6EDF164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6726BC-5D2B-5E4B-962F-582EB5C0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21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1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2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0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0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2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6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07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1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01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7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C5E6E-A3B5-28F6-5467-664224D6723F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AB8EA-4C1B-8073-90A1-AD8D430842B0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72DB006-DED8-B3A4-0A02-7E4926391128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footer 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4F447-8CA9-33BE-E377-5978DF6D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EC0D80-ACF4-7430-3072-19DF10A247CE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AFB1C-29CD-EE37-0F27-4494966F87D7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A2D7B74-282B-194E-0ED8-4C71716DF75F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footer 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458B4A-1704-7FAA-2888-97123A65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8D453-6C57-8EC0-16EC-5EFF8D99BCAA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25133-DCA6-2ABC-7DB5-76855BF59194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0D56-76BE-4F7A-4603-AF9A76AC10CC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4378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DB2D23-034C-04DF-F0B8-35C8FC0CA860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DFDF-C584-E267-00FE-04B3DAF20817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2DAF798-BB59-22A2-3DDD-F643634B4150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11412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F60915-5A9C-9538-BDEF-B194B6AAA1A8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12283-4C26-CF27-7E58-30DD0589316A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7D4C270-0891-646C-B879-87908F440F27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statement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4378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EA6016-817E-0DBA-9DBD-AAF3167A0A23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5810A-E7BD-AFD0-E408-348D0BF08767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04377B0-00CF-5B3F-0C1E-65DB58846F60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2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OHS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FB090E-9611-6925-01EE-D6209A003E33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4032B-FE5E-9C55-F32A-99AE2E54A0BC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613C4FB-4822-22B8-E305-4CFD30283FA3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DB55B-A613-D024-7343-93B00B10F84B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EBD95-027C-8159-D819-6DEB9FA2CE35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E763463-3BAA-29DA-A582-2A02877FA635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1412AA-C8C3-0432-1E61-C819267C0A67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0E901-C0C7-4FA5-69EA-11B1CD5583A2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AA3706C-C5FA-31BC-6A5B-AE0C4F53F1A7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7218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6B64B-D927-006D-2EEF-F0B52B7F6CFA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7EB59-C5B7-01F8-F9CA-8EE21F1C95EF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5EBAB6C-AB16-7663-829B-C94952B7DA3F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4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30205A-CB70-50C1-E147-5EAE15B0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446CBE-126E-800C-E5E5-FD0DD2E066EC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7BB5A-BDAD-78BF-EC62-FC31AE7D9EE4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45EBBEB-B316-5734-87ED-43B0290E3925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7DDF92-55D2-78E4-26D7-7AA8751B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C4758F-B40E-0217-624A-3B5C92353765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F3BAB-F7AF-FEA3-D8F1-37EF359E3740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3CF9980-576A-4D43-3FA9-7CDAE7A78383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72277B-7A2D-22ED-C8AB-644257FA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02D18-87A3-B504-A14A-C13785EB6489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99520C-19A2-D0B3-046A-929448DAA6CF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B17F740-BE4A-4AB6-C8DB-F30AF3319D06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E7A0A-806F-0072-E9CF-DB48F2F6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8CAF1E-D7AA-58D0-92DB-2143E324ACFA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30A70-0A58-54BF-4749-DF66557CBFB8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D184735-877E-7480-EA1A-719608F97138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68FF4BEC-E65A-6F08-D64C-F02B55D18DD7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8100" imgH="38100" progId="TCLayout.ActiveDocument.1">
                  <p:embed/>
                </p:oleObj>
              </mc:Choice>
              <mc:Fallback>
                <p:oleObj name="think-cell Slide" r:id="rId17" imgW="38100" imgH="3810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68FF4BEC-E65A-6F08-D64C-F02B55D18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3" r:id="rId6"/>
    <p:sldLayoutId id="2147483695" r:id="rId7"/>
    <p:sldLayoutId id="2147483694" r:id="rId8"/>
    <p:sldLayoutId id="2147483696" r:id="rId9"/>
    <p:sldLayoutId id="2147483689" r:id="rId10"/>
    <p:sldLayoutId id="2147483692" r:id="rId11"/>
    <p:sldLayoutId id="2147483690" r:id="rId12"/>
    <p:sldLayoutId id="2147483691" r:id="rId13"/>
    <p:sldLayoutId id="2147483716" r:id="rId1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hl.uk/" TargetMode="External"/><Relationship Id="rId5" Type="http://schemas.openxmlformats.org/officeDocument/2006/relationships/hyperlink" Target="https://www.nhs.uk/service-search/sexual-health/find-a-sexual-health-clinic/" TargetMode="External"/><Relationship Id="rId4" Type="http://schemas.openxmlformats.org/officeDocument/2006/relationships/hyperlink" Target="https://www.rcog.org.uk/for-the-public/browse-our-patient-information/acute-pelvic-inflammatory-disease-pid-tests-and-treatment/#:~:text=What%20is%20%27acute%27%20pelvic%20inflammatory,fertility%20problems%20in%20the%20future.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ks.nice.org.uk/topics/prostate-cancer/#:~:text=Risk%20factors%20for%20developing%20prostate,Family%20history%20of%20prostate%20cancer." TargetMode="External"/><Relationship Id="rId2" Type="http://schemas.openxmlformats.org/officeDocument/2006/relationships/hyperlink" Target="https://www.nice.org.uk/guidance/ng12/chapter/Recommendations-organised-by-site-of-cancer#urological-cancers" TargetMode="External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novis.co.uk/customer-servic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londonics.org/icb/healthcare-professionals/synnovis-cyber-attack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rcpath.org/static/253e8950-3721-4aa2-8ddd4bd94f73040e/g147_national-minimum_retesting_intervals_in_pathology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dney.org/sites/renal.org/files/FINAL%20VERSION%20-%20UKKA%20CLINICAL%20PRACTICE%20GUIDELINE%20-%20MANAGEMENT%20OF%20HYPERKALAEMIA%20IN%20ADULTS%20-%2019122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3E8CCC-A56B-800E-9503-793AB239CC6B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GB" sz="72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CFDA6-7380-A731-4DFC-33E7A455E6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997" y="1960773"/>
            <a:ext cx="9426575" cy="148117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Primary Care </a:t>
            </a:r>
            <a:r>
              <a:rPr lang="en-GB" dirty="0">
                <a:latin typeface="+mn-lt"/>
              </a:rPr>
              <a:t>P</a:t>
            </a:r>
            <a:r>
              <a:rPr lang="en-GB" sz="4800" dirty="0">
                <a:latin typeface="+mn-lt"/>
              </a:rPr>
              <a:t>athology Prioritisation</a:t>
            </a:r>
            <a:r>
              <a:rPr lang="en-GB" dirty="0">
                <a:latin typeface="+mn-lt"/>
              </a:rPr>
              <a:t> Guidance </a:t>
            </a:r>
            <a:endParaRPr lang="en-GB" sz="4800" dirty="0">
              <a:latin typeface="+mn-lt"/>
            </a:endParaRPr>
          </a:p>
          <a:p>
            <a:pPr algn="ctr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32D65D-C5C4-337E-9026-8468FFFF1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4347" y="3403105"/>
            <a:ext cx="2983832" cy="802453"/>
          </a:xfrm>
        </p:spPr>
        <p:txBody>
          <a:bodyPr>
            <a:normAutofit fontScale="32500" lnSpcReduction="20000"/>
          </a:bodyPr>
          <a:lstStyle/>
          <a:p>
            <a:endParaRPr lang="en-GB" sz="2000" b="1" dirty="0"/>
          </a:p>
          <a:p>
            <a:pPr algn="ctr"/>
            <a:r>
              <a:rPr lang="en-GB" sz="6600" b="1" dirty="0">
                <a:latin typeface="+mn-lt"/>
              </a:rPr>
              <a:t>Updated 21 June 2024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45FA894-CE0B-3F73-45C3-14BD768F21C4}"/>
              </a:ext>
            </a:extLst>
          </p:cNvPr>
          <p:cNvSpPr txBox="1">
            <a:spLocks/>
          </p:cNvSpPr>
          <p:nvPr/>
        </p:nvSpPr>
        <p:spPr>
          <a:xfrm>
            <a:off x="4334347" y="4231453"/>
            <a:ext cx="2983832" cy="8024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12106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0CE7F4-B64E-8556-E694-849699455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434077"/>
              </p:ext>
            </p:extLst>
          </p:nvPr>
        </p:nvGraphicFramePr>
        <p:xfrm>
          <a:off x="1358872" y="1158844"/>
          <a:ext cx="9460019" cy="229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880">
                  <a:extLst>
                    <a:ext uri="{9D8B030D-6E8A-4147-A177-3AD203B41FA5}">
                      <a16:colId xmlns:a16="http://schemas.microsoft.com/office/drawing/2014/main" val="2623452063"/>
                    </a:ext>
                  </a:extLst>
                </a:gridCol>
                <a:gridCol w="4934139">
                  <a:extLst>
                    <a:ext uri="{9D8B030D-6E8A-4147-A177-3AD203B41FA5}">
                      <a16:colId xmlns:a16="http://schemas.microsoft.com/office/drawing/2014/main" val="4062269637"/>
                    </a:ext>
                  </a:extLst>
                </a:gridCol>
              </a:tblGrid>
              <a:tr h="443622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Liver function tests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20085"/>
                  </a:ext>
                </a:extLst>
              </a:tr>
              <a:tr h="372098"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</a:rPr>
                        <a:t>Urgent/Important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</a:rPr>
                        <a:t>Routine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803965"/>
                  </a:ext>
                </a:extLst>
              </a:tr>
              <a:tr h="147480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jaundice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liver failure e.g. ascites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of routine LTC reviews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 introduction of statin* – consider delaying start of medication so liver profile at 6 weeks can also be delayed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 of long-term liver conditions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808995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513974C-4068-5F09-EB63-5C8D48E75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086931"/>
              </p:ext>
            </p:extLst>
          </p:nvPr>
        </p:nvGraphicFramePr>
        <p:xfrm>
          <a:off x="1351752" y="3591930"/>
          <a:ext cx="9474257" cy="229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9867">
                  <a:extLst>
                    <a:ext uri="{9D8B030D-6E8A-4147-A177-3AD203B41FA5}">
                      <a16:colId xmlns:a16="http://schemas.microsoft.com/office/drawing/2014/main" val="2623452063"/>
                    </a:ext>
                  </a:extLst>
                </a:gridCol>
                <a:gridCol w="4934390">
                  <a:extLst>
                    <a:ext uri="{9D8B030D-6E8A-4147-A177-3AD203B41FA5}">
                      <a16:colId xmlns:a16="http://schemas.microsoft.com/office/drawing/2014/main" val="4062269637"/>
                    </a:ext>
                  </a:extLst>
                </a:gridCol>
              </a:tblGrid>
              <a:tr h="364332">
                <a:tc gridSpan="2">
                  <a:txBody>
                    <a:bodyPr/>
                    <a:lstStyle/>
                    <a:p>
                      <a:pPr algn="ctr"/>
                      <a:r>
                        <a:rPr lang="en-GB"/>
                        <a:t>Full blood count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20085"/>
                  </a:ext>
                </a:extLst>
              </a:tr>
              <a:tr h="378920"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</a:rPr>
                        <a:t>Urgent/Important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</a:rPr>
                        <a:t>Routine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803965"/>
                  </a:ext>
                </a:extLst>
              </a:tr>
              <a:tr h="155015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risk anaemia e.g. severe menorrhagia, severe haemorrhoids, melaena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haematological malignancy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ITP – discuss with Haematology on-call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exclude anaemia in lower risk clinical scenarios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Monitoring/follow up of platelet count over 100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8089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F65E66-AB39-B235-11C6-56196962E4CC}"/>
              </a:ext>
            </a:extLst>
          </p:cNvPr>
          <p:cNvSpPr txBox="1"/>
          <p:nvPr/>
        </p:nvSpPr>
        <p:spPr>
          <a:xfrm>
            <a:off x="222192" y="6029324"/>
            <a:ext cx="11733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*Please refer to the </a:t>
            </a:r>
            <a:r>
              <a:rPr lang="en-US" sz="1300" b="1" dirty="0">
                <a:solidFill>
                  <a:schemeClr val="tx1"/>
                </a:solidFill>
                <a:latin typeface="+mn-lt"/>
                <a:cs typeface="Times New Roman"/>
              </a:rPr>
              <a:t>SEL Medicines </a:t>
            </a:r>
            <a:r>
              <a:rPr lang="en-US" sz="1300" b="1" dirty="0" err="1">
                <a:solidFill>
                  <a:schemeClr val="tx1"/>
                </a:solidFill>
                <a:latin typeface="+mn-lt"/>
                <a:cs typeface="Times New Roman"/>
              </a:rPr>
              <a:t>Optimisation</a:t>
            </a:r>
            <a:r>
              <a:rPr lang="en-US" sz="1300" b="1" dirty="0">
                <a:solidFill>
                  <a:schemeClr val="tx1"/>
                </a:solidFill>
                <a:latin typeface="+mn-lt"/>
                <a:cs typeface="Times New Roman"/>
              </a:rPr>
              <a:t> Team’s recommendations on monitoring medications used in long-term conditions</a:t>
            </a:r>
            <a:r>
              <a:rPr lang="en-US" sz="1300" b="1" dirty="0">
                <a:latin typeface="+mn-lt"/>
                <a:cs typeface="Times New Roman"/>
              </a:rPr>
              <a:t> (to be published in the next 2 weeks</a:t>
            </a:r>
            <a:r>
              <a:rPr lang="en-US" sz="1400" b="1" dirty="0">
                <a:latin typeface="+mn-lt"/>
                <a:cs typeface="Times New Roman"/>
              </a:rPr>
              <a:t>)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35787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474591-C71C-CF0B-2EF0-DC10D252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4" y="443554"/>
            <a:ext cx="7524521" cy="662782"/>
          </a:xfrm>
        </p:spPr>
        <p:txBody>
          <a:bodyPr/>
          <a:lstStyle/>
          <a:p>
            <a:r>
              <a:rPr lang="en-GB">
                <a:latin typeface="+mn-lt"/>
              </a:rPr>
              <a:t>Other tests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09D8BB-AF9A-ADEF-8F9C-D14B79791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656880"/>
              </p:ext>
            </p:extLst>
          </p:nvPr>
        </p:nvGraphicFramePr>
        <p:xfrm>
          <a:off x="838201" y="1155959"/>
          <a:ext cx="10515597" cy="4565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07">
                  <a:extLst>
                    <a:ext uri="{9D8B030D-6E8A-4147-A177-3AD203B41FA5}">
                      <a16:colId xmlns:a16="http://schemas.microsoft.com/office/drawing/2014/main" val="688233513"/>
                    </a:ext>
                  </a:extLst>
                </a:gridCol>
                <a:gridCol w="3992578">
                  <a:extLst>
                    <a:ext uri="{9D8B030D-6E8A-4147-A177-3AD203B41FA5}">
                      <a16:colId xmlns:a16="http://schemas.microsoft.com/office/drawing/2014/main" val="1628559828"/>
                    </a:ext>
                  </a:extLst>
                </a:gridCol>
                <a:gridCol w="4074812">
                  <a:extLst>
                    <a:ext uri="{9D8B030D-6E8A-4147-A177-3AD203B41FA5}">
                      <a16:colId xmlns:a16="http://schemas.microsoft.com/office/drawing/2014/main" val="1541640082"/>
                    </a:ext>
                  </a:extLst>
                </a:gridCol>
              </a:tblGrid>
              <a:tr h="399196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Urgent/Important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Routine*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461387"/>
                  </a:ext>
                </a:extLst>
              </a:tr>
              <a:tr h="91837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Urate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clinical diagnosis of acute gout and treat accordingly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 of effectiveness of allopurinol - delay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338296"/>
                  </a:ext>
                </a:extLst>
              </a:tr>
              <a:tr h="1279618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Ferritin, iron studies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Severely deficient and symptomatic – consider urgent pathology pathway (repeat or if concerned, discuss with SDEC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MCV reduced recently (e.g. within last 3 months) or clinical signs/symptoms present, treat as iron deficiency 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87487"/>
                  </a:ext>
                </a:extLst>
              </a:tr>
              <a:tr h="984322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B12, Folate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Neurologically symptomatic patient with possible severe B12 deficiency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Post supplement checks e.g. B12 injections or oral supplements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59406"/>
                  </a:ext>
                </a:extLst>
              </a:tr>
              <a:tr h="984322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D-Dimer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 to SDEC services if VTE considered and patient symptomatic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729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F7B22C-E7C9-7240-0E16-2CCF9E11A366}"/>
              </a:ext>
            </a:extLst>
          </p:cNvPr>
          <p:cNvSpPr txBox="1"/>
          <p:nvPr/>
        </p:nvSpPr>
        <p:spPr>
          <a:xfrm>
            <a:off x="2362955" y="5910212"/>
            <a:ext cx="7630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*Record that a test is delayed using the Ardens </a:t>
            </a:r>
            <a:r>
              <a:rPr lang="en-GB" sz="1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‘</a:t>
            </a:r>
            <a:r>
              <a:rPr lang="en-GB" sz="16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SEL test delay protocol and template</a:t>
            </a:r>
            <a:r>
              <a:rPr lang="en-GB" sz="1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’</a:t>
            </a:r>
            <a:endParaRPr lang="en-GB" sz="1600" b="1" dirty="0">
              <a:solidFill>
                <a:srgbClr val="7030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0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4F80D5-55DF-2750-DA32-BA77ECCEA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172522"/>
              </p:ext>
            </p:extLst>
          </p:nvPr>
        </p:nvGraphicFramePr>
        <p:xfrm>
          <a:off x="534285" y="1290366"/>
          <a:ext cx="10823449" cy="461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588">
                  <a:extLst>
                    <a:ext uri="{9D8B030D-6E8A-4147-A177-3AD203B41FA5}">
                      <a16:colId xmlns:a16="http://schemas.microsoft.com/office/drawing/2014/main" val="1936907408"/>
                    </a:ext>
                  </a:extLst>
                </a:gridCol>
                <a:gridCol w="4259045">
                  <a:extLst>
                    <a:ext uri="{9D8B030D-6E8A-4147-A177-3AD203B41FA5}">
                      <a16:colId xmlns:a16="http://schemas.microsoft.com/office/drawing/2014/main" val="2925284243"/>
                    </a:ext>
                  </a:extLst>
                </a:gridCol>
                <a:gridCol w="3607816">
                  <a:extLst>
                    <a:ext uri="{9D8B030D-6E8A-4147-A177-3AD203B41FA5}">
                      <a16:colId xmlns:a16="http://schemas.microsoft.com/office/drawing/2014/main" val="2017984811"/>
                    </a:ext>
                  </a:extLst>
                </a:gridCol>
              </a:tblGrid>
              <a:tr h="449251">
                <a:tc>
                  <a:txBody>
                    <a:bodyPr/>
                    <a:lstStyle/>
                    <a:p>
                      <a:pPr algn="ctr"/>
                      <a:endParaRPr lang="en-GB" sz="170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Urgent/Important</a:t>
                      </a:r>
                      <a:endParaRPr lang="en-GB" sz="17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Routine</a:t>
                      </a:r>
                      <a:r>
                        <a:rPr lang="en-GB" sz="170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82951"/>
                  </a:ext>
                </a:extLst>
              </a:tr>
              <a:tr h="449251">
                <a:tc>
                  <a:txBody>
                    <a:bodyPr/>
                    <a:lstStyle/>
                    <a:p>
                      <a:pPr algn="ctr"/>
                      <a:r>
                        <a:rPr lang="en-GB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CRP, ESR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suspicious temporal arteritis consider CRP or ESR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diagnosis of inflammatory conditions</a:t>
                      </a:r>
                      <a:endParaRPr lang="en-GB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086695"/>
                  </a:ext>
                </a:extLst>
              </a:tr>
              <a:tr h="1052356">
                <a:tc>
                  <a:txBody>
                    <a:bodyPr/>
                    <a:lstStyle/>
                    <a:p>
                      <a:pPr algn="ctr"/>
                      <a:r>
                        <a:rPr lang="en-GB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Vitamin D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Confirmation of rickets in a child</a:t>
                      </a:r>
                    </a:p>
                    <a:p>
                      <a:r>
                        <a:rPr lang="en-GB" sz="1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clinical suspicion high treat</a:t>
                      </a:r>
                      <a:endParaRPr lang="en-GB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Routine monitoring of patients at risk of nutritional deficiency e.g. parenteral feeding, post bariatric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09889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/>
                      <a:r>
                        <a:rPr lang="en-GB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Bone profile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hypercalcaemia or hypocalcaemia</a:t>
                      </a:r>
                      <a:endParaRPr lang="en-GB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Routine monitoring of hyperparathyroidism, or CKD stage 4 or 5</a:t>
                      </a:r>
                      <a:endParaRPr lang="en-GB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180945"/>
                  </a:ext>
                </a:extLst>
              </a:tr>
              <a:tr h="738495">
                <a:tc>
                  <a:txBody>
                    <a:bodyPr/>
                    <a:lstStyle/>
                    <a:p>
                      <a:pPr algn="ctr"/>
                      <a:r>
                        <a:rPr lang="en-GB" sz="17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Thyroid profile</a:t>
                      </a:r>
                      <a:endParaRPr lang="en-GB" sz="17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thyrotoxicosis /thyroid storm - consider </a:t>
                      </a:r>
                      <a:r>
                        <a:rPr lang="en-GB" sz="17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</a:t>
                      </a:r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pathways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Routine monitoring of hyper or hypothyroidism</a:t>
                      </a:r>
                      <a:endParaRPr lang="en-GB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237449"/>
                  </a:ext>
                </a:extLst>
              </a:tr>
              <a:tr h="449251">
                <a:tc>
                  <a:txBody>
                    <a:bodyPr/>
                    <a:lstStyle/>
                    <a:p>
                      <a:pPr algn="ctr"/>
                      <a:r>
                        <a:rPr lang="en-GB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HbA1c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/>
                        <a:t>Not urgent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 of T2DM or NDH</a:t>
                      </a:r>
                      <a:endParaRPr lang="en-GB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588946"/>
                  </a:ext>
                </a:extLst>
              </a:tr>
              <a:tr h="449251">
                <a:tc>
                  <a:txBody>
                    <a:bodyPr/>
                    <a:lstStyle/>
                    <a:p>
                      <a:pPr algn="ctr"/>
                      <a:r>
                        <a:rPr lang="en-GB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Allergy testing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Not urgent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</a:t>
                      </a:r>
                      <a:r>
                        <a:rPr lang="en-GB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IgE</a:t>
                      </a:r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mediated allergies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288761"/>
                  </a:ext>
                </a:extLst>
              </a:tr>
            </a:tbl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BE3841BA-73A3-4555-1F2D-D78634AD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750" y="544950"/>
            <a:ext cx="7524521" cy="662782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  <a:latin typeface="+mn-lt"/>
              </a:rPr>
              <a:t>Other tests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A7AA2-AE47-8B06-47D1-ABA19906DF95}"/>
              </a:ext>
            </a:extLst>
          </p:cNvPr>
          <p:cNvSpPr txBox="1"/>
          <p:nvPr/>
        </p:nvSpPr>
        <p:spPr>
          <a:xfrm>
            <a:off x="2183750" y="5989885"/>
            <a:ext cx="8519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*Record that a test is delayed using the Ardens </a:t>
            </a:r>
            <a:r>
              <a:rPr lang="en-GB" sz="1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‘</a:t>
            </a:r>
            <a:r>
              <a:rPr lang="en-GB" sz="16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SEL test delay protocol and template’</a:t>
            </a:r>
            <a:endParaRPr lang="en-GB" sz="1600" b="1" i="1" dirty="0">
              <a:solidFill>
                <a:srgbClr val="7030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9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A4EEA3-835E-CC45-89DB-51C1FC5EE20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48082196"/>
              </p:ext>
            </p:extLst>
          </p:nvPr>
        </p:nvGraphicFramePr>
        <p:xfrm>
          <a:off x="574414" y="1110674"/>
          <a:ext cx="11479793" cy="473886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62808">
                  <a:extLst>
                    <a:ext uri="{9D8B030D-6E8A-4147-A177-3AD203B41FA5}">
                      <a16:colId xmlns:a16="http://schemas.microsoft.com/office/drawing/2014/main" val="2136310749"/>
                    </a:ext>
                  </a:extLst>
                </a:gridCol>
                <a:gridCol w="4697980">
                  <a:extLst>
                    <a:ext uri="{9D8B030D-6E8A-4147-A177-3AD203B41FA5}">
                      <a16:colId xmlns:a16="http://schemas.microsoft.com/office/drawing/2014/main" val="1619962230"/>
                    </a:ext>
                  </a:extLst>
                </a:gridCol>
                <a:gridCol w="5119005">
                  <a:extLst>
                    <a:ext uri="{9D8B030D-6E8A-4147-A177-3AD203B41FA5}">
                      <a16:colId xmlns:a16="http://schemas.microsoft.com/office/drawing/2014/main" val="1464131332"/>
                    </a:ext>
                  </a:extLst>
                </a:gridCol>
              </a:tblGrid>
              <a:tr h="311860">
                <a:tc>
                  <a:txBody>
                    <a:bodyPr/>
                    <a:lstStyle/>
                    <a:p>
                      <a:pPr algn="ctr"/>
                      <a:endParaRPr lang="en-GB" sz="150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>
                          <a:solidFill>
                            <a:schemeClr val="bg1"/>
                          </a:solidFill>
                          <a:latin typeface="+mn-lt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Urgent/Important</a:t>
                      </a:r>
                      <a:endParaRPr lang="en-GB" sz="15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>
                          <a:solidFill>
                            <a:schemeClr val="bg1"/>
                          </a:solidFill>
                          <a:latin typeface="+mn-lt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Routine</a:t>
                      </a:r>
                      <a:endParaRPr lang="en-GB" sz="15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96143"/>
                  </a:ext>
                </a:extLst>
              </a:tr>
              <a:tr h="1638411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+mn-lt"/>
                        </a:rPr>
                        <a:t>MSU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results will help to guide/change clinical management in the next 3-4 days</a:t>
                      </a:r>
                    </a:p>
                    <a:p>
                      <a:endParaRPr lang="en-GB" sz="15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treatment failure, children and elderly adults, high risk of systemic infection/sepsis</a:t>
                      </a:r>
                      <a:endParaRPr lang="en-GB" sz="15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treating empirically if clinical suspicion is high +/- suggestive urinalysis results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using previous MSU results in the first instance before sending another sample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delaying MSU for investigation of LUTIs i.e.  where using MSU to exclude infection*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5509785"/>
                  </a:ext>
                </a:extLst>
              </a:tr>
              <a:tr h="1246584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+mn-lt"/>
                        </a:rPr>
                        <a:t>Wound swabs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results will help to guide/change clinical management in the next 3-4 days</a:t>
                      </a:r>
                    </a:p>
                    <a:p>
                      <a:endParaRPr lang="en-GB" sz="15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treatment failure, children and elderly adults, high risk of systemic infection/sepsis</a:t>
                      </a:r>
                      <a:endParaRPr lang="en-GB" sz="15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treating empirically according to clinical picture, symptoms and signs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using previous wound swab culture result in the first instance before sending another sample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072527"/>
                  </a:ext>
                </a:extLst>
              </a:tr>
              <a:tr h="527986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+mn-lt"/>
                        </a:rPr>
                        <a:t>Mycology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solidFill>
                            <a:schemeClr val="tx1"/>
                          </a:solidFill>
                          <a:latin typeface="+mn-lt"/>
                        </a:rPr>
                        <a:t>None are considered urgent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500">
                          <a:latin typeface="+mn-lt"/>
                        </a:rPr>
                        <a:t>These can be delayed*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350571"/>
                  </a:ext>
                </a:extLst>
              </a:tr>
              <a:tr h="980131"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latin typeface="+mn-lt"/>
                        </a:rPr>
                        <a:t>Chlamydia/other </a:t>
                      </a:r>
                      <a:r>
                        <a:rPr lang="en-GB" sz="1500" b="1" err="1">
                          <a:latin typeface="+mn-lt"/>
                        </a:rPr>
                        <a:t>uro</a:t>
                      </a:r>
                      <a:r>
                        <a:rPr lang="en-GB" sz="1500" b="1">
                          <a:latin typeface="+mn-lt"/>
                        </a:rPr>
                        <a:t>-genital swabs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>
                          <a:latin typeface="+mn-lt"/>
                        </a:rPr>
                        <a:t>If patient is unwell and </a:t>
                      </a:r>
                      <a:r>
                        <a:rPr lang="en-GB" sz="1500">
                          <a:latin typeface="+mn-lt"/>
                          <a:hlinkClick r:id="rId4"/>
                        </a:rPr>
                        <a:t>acute pelvic inflammatory disease</a:t>
                      </a:r>
                      <a:r>
                        <a:rPr lang="en-GB" sz="1500">
                          <a:latin typeface="+mn-lt"/>
                        </a:rPr>
                        <a:t> is suspected</a:t>
                      </a:r>
                    </a:p>
                    <a:p>
                      <a:pPr algn="l"/>
                      <a:r>
                        <a:rPr lang="en-GB" sz="1500">
                          <a:latin typeface="+mn-lt"/>
                        </a:rPr>
                        <a:t>Consider signposting to </a:t>
                      </a:r>
                      <a:r>
                        <a:rPr lang="en-GB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local sexual health clinics</a:t>
                      </a:r>
                      <a:r>
                        <a:rPr lang="en-GB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to </a:t>
                      </a:r>
                      <a:r>
                        <a:rPr lang="en-GB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Sexual Health London</a:t>
                      </a:r>
                      <a:r>
                        <a:rPr lang="en-GB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obtain a home testing kit</a:t>
                      </a:r>
                      <a:endParaRPr lang="en-GB" sz="15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are concerned your patient may have an STI but not acutely unwell, please signposting them to </a:t>
                      </a: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local sexual health clinics</a:t>
                      </a: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to </a:t>
                      </a: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Sexual Health London</a:t>
                      </a: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obtain a home testing kit</a:t>
                      </a:r>
                      <a:endParaRPr lang="en-GB" sz="15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34143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1F0819-86B1-8E0D-59BD-C3B782F3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067" y="339616"/>
            <a:ext cx="5494489" cy="662782"/>
          </a:xfrm>
        </p:spPr>
        <p:txBody>
          <a:bodyPr/>
          <a:lstStyle/>
          <a:p>
            <a:r>
              <a:rPr lang="en-GB">
                <a:latin typeface="+mn-lt"/>
              </a:rPr>
              <a:t>Microbiology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A7912-9FBF-08ED-6191-A2E665E8DF79}"/>
              </a:ext>
            </a:extLst>
          </p:cNvPr>
          <p:cNvSpPr txBox="1"/>
          <p:nvPr/>
        </p:nvSpPr>
        <p:spPr>
          <a:xfrm>
            <a:off x="2687032" y="5957811"/>
            <a:ext cx="7585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*Record that a test is delayed using the Ardens </a:t>
            </a:r>
            <a:r>
              <a:rPr lang="en-GB" sz="1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‘</a:t>
            </a:r>
            <a:r>
              <a:rPr lang="en-GB" sz="16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SEL test delay protocol and template’</a:t>
            </a:r>
            <a:endParaRPr lang="en-GB" sz="1600" b="1" i="1" dirty="0">
              <a:solidFill>
                <a:srgbClr val="7030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376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60D571-906B-6351-2F9B-FFB84566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739" y="681686"/>
            <a:ext cx="7524521" cy="662782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Cellular Pathology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10A4F5-EADC-4496-89B9-E9A90E4DB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24067"/>
              </p:ext>
            </p:extLst>
          </p:nvPr>
        </p:nvGraphicFramePr>
        <p:xfrm>
          <a:off x="2031999" y="1532995"/>
          <a:ext cx="8127999" cy="379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12778452"/>
                    </a:ext>
                  </a:extLst>
                </a:gridCol>
                <a:gridCol w="5418666">
                  <a:extLst>
                    <a:ext uri="{9D8B030D-6E8A-4147-A177-3AD203B41FA5}">
                      <a16:colId xmlns:a16="http://schemas.microsoft.com/office/drawing/2014/main" val="3812014671"/>
                    </a:ext>
                  </a:extLst>
                </a:gridCol>
              </a:tblGrid>
              <a:tr h="695153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Status/Advice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0192"/>
                  </a:ext>
                </a:extLst>
              </a:tr>
              <a:tr h="5993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Cervical smear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Normal service; Can continue as usual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823325"/>
                  </a:ext>
                </a:extLst>
              </a:tr>
              <a:tr h="1344678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Semen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/>
                        <a:t>Not available currently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Record that a test is delayed using the Ardens </a:t>
                      </a:r>
                      <a:r>
                        <a:rPr lang="en-GB" sz="1800" b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‘</a:t>
                      </a:r>
                      <a:r>
                        <a:rPr lang="en-GB" sz="1800" b="0" i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SEL test delay protocol and template’</a:t>
                      </a:r>
                      <a:endParaRPr lang="en-GB" b="0" dirty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Please inform patient not to book sample collection appointment until further notice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699260"/>
                  </a:ext>
                </a:extLst>
              </a:tr>
              <a:tr h="1034477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Histopathology (e.g. for minor surgery)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Normal service; Can continue as usual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30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96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BC2278-E63A-A972-20F8-6AC7072FB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66627"/>
              </p:ext>
            </p:extLst>
          </p:nvPr>
        </p:nvGraphicFramePr>
        <p:xfrm>
          <a:off x="262551" y="1122629"/>
          <a:ext cx="11820810" cy="498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533">
                  <a:extLst>
                    <a:ext uri="{9D8B030D-6E8A-4147-A177-3AD203B41FA5}">
                      <a16:colId xmlns:a16="http://schemas.microsoft.com/office/drawing/2014/main" val="2004188555"/>
                    </a:ext>
                  </a:extLst>
                </a:gridCol>
                <a:gridCol w="2790065">
                  <a:extLst>
                    <a:ext uri="{9D8B030D-6E8A-4147-A177-3AD203B41FA5}">
                      <a16:colId xmlns:a16="http://schemas.microsoft.com/office/drawing/2014/main" val="2362415146"/>
                    </a:ext>
                  </a:extLst>
                </a:gridCol>
                <a:gridCol w="6832212">
                  <a:extLst>
                    <a:ext uri="{9D8B030D-6E8A-4147-A177-3AD203B41FA5}">
                      <a16:colId xmlns:a16="http://schemas.microsoft.com/office/drawing/2014/main" val="3628233692"/>
                    </a:ext>
                  </a:extLst>
                </a:gridCol>
              </a:tblGrid>
              <a:tr h="279799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Cancer pathways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377819"/>
                  </a:ext>
                </a:extLst>
              </a:tr>
              <a:tr h="346794">
                <a:tc rowSpan="4">
                  <a:txBody>
                    <a:bodyPr/>
                    <a:lstStyle/>
                    <a:p>
                      <a:pPr algn="ctr"/>
                      <a:r>
                        <a:rPr lang="en-GB" b="1"/>
                        <a:t>Gynaecology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Endometrial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No routine bloods required; abnormal USS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604906"/>
                  </a:ext>
                </a:extLst>
              </a:tr>
              <a:tr h="3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Ovarian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Ca-125 helpful but not essential; consider urgent USS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476502"/>
                  </a:ext>
                </a:extLst>
              </a:tr>
              <a:tr h="3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Vulval &amp; other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No routine bloods required; based on clinical findings only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33064"/>
                  </a:ext>
                </a:extLst>
              </a:tr>
              <a:tr h="410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Cervical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852142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Head &amp; Neck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No routine bloods required; based on clinical findings only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4942"/>
                  </a:ext>
                </a:extLst>
              </a:tr>
              <a:tr h="346794">
                <a:tc rowSpan="2">
                  <a:txBody>
                    <a:bodyPr/>
                    <a:lstStyle/>
                    <a:p>
                      <a:pPr algn="ctr"/>
                      <a:r>
                        <a:rPr lang="en-GB" b="1"/>
                        <a:t>Respiratory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CXR or nodule on CXR – non-contrast CT is ok therefore renal profile not strictly necessary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73706"/>
                  </a:ext>
                </a:extLst>
              </a:tr>
              <a:tr h="3630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Otherwise: direct CT which will need renal profile </a:t>
                      </a:r>
                      <a:r>
                        <a:rPr lang="en-GB" i="1" dirty="0"/>
                        <a:t>within the last 6 months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681128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Dermatology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No routine bloods required; based on clinical findings only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238168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Upper GI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Refer based on red flags; if renal profile ≤ 3 months ago then can consider straight-to-test endoscopy/CT pathway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9166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Lower GI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FIT available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011072"/>
                  </a:ext>
                </a:extLst>
              </a:tr>
              <a:tr h="414697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Rapid Diagnostic Centres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If clinical suspicion high, request imaging (CXR, USS), perform urinalysis, FIT test. Review with results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9023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CD0708-B618-6377-59BD-7A9478CCB041}"/>
              </a:ext>
            </a:extLst>
          </p:cNvPr>
          <p:cNvSpPr txBox="1"/>
          <p:nvPr/>
        </p:nvSpPr>
        <p:spPr>
          <a:xfrm>
            <a:off x="2425703" y="481147"/>
            <a:ext cx="7126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Please indicate that your test requests are </a:t>
            </a:r>
            <a:r>
              <a:rPr lang="en-GB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important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on the request forms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092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08B14F-716A-8E69-7365-A9D27CAC3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774299"/>
              </p:ext>
            </p:extLst>
          </p:nvPr>
        </p:nvGraphicFramePr>
        <p:xfrm>
          <a:off x="416459" y="1086265"/>
          <a:ext cx="11398313" cy="492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634">
                  <a:extLst>
                    <a:ext uri="{9D8B030D-6E8A-4147-A177-3AD203B41FA5}">
                      <a16:colId xmlns:a16="http://schemas.microsoft.com/office/drawing/2014/main" val="3244217430"/>
                    </a:ext>
                  </a:extLst>
                </a:gridCol>
                <a:gridCol w="1511929">
                  <a:extLst>
                    <a:ext uri="{9D8B030D-6E8A-4147-A177-3AD203B41FA5}">
                      <a16:colId xmlns:a16="http://schemas.microsoft.com/office/drawing/2014/main" val="3414073944"/>
                    </a:ext>
                  </a:extLst>
                </a:gridCol>
                <a:gridCol w="7577750">
                  <a:extLst>
                    <a:ext uri="{9D8B030D-6E8A-4147-A177-3AD203B41FA5}">
                      <a16:colId xmlns:a16="http://schemas.microsoft.com/office/drawing/2014/main" val="2473612645"/>
                    </a:ext>
                  </a:extLst>
                </a:gridCol>
              </a:tblGrid>
              <a:tr h="366898">
                <a:tc gridSpan="3">
                  <a:txBody>
                    <a:bodyPr/>
                    <a:lstStyle/>
                    <a:p>
                      <a:pPr algn="ctr"/>
                      <a:r>
                        <a:rPr lang="en-GB"/>
                        <a:t>Cancer Pathways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642263"/>
                  </a:ext>
                </a:extLst>
              </a:tr>
              <a:tr h="1062156"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n-lt"/>
                        </a:rPr>
                        <a:t>Urology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Prostate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+mn-lt"/>
                        </a:rPr>
                        <a:t>Difficult without a PSA. As in COVID, safety net the patient and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prioritise</a:t>
                      </a:r>
                      <a:r>
                        <a:rPr lang="en-US" sz="1600">
                          <a:effectLst/>
                          <a:latin typeface="+mn-lt"/>
                        </a:rPr>
                        <a:t> PSA when this becomes available*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+mn-lt"/>
                        </a:rPr>
                        <a:t>If </a:t>
                      </a:r>
                      <a:r>
                        <a:rPr lang="en-US" sz="1600">
                          <a:effectLst/>
                          <a:latin typeface="+mn-lt"/>
                          <a:hlinkClick r:id="rId2"/>
                        </a:rPr>
                        <a:t>strong clinical suspicion</a:t>
                      </a:r>
                      <a:r>
                        <a:rPr lang="en-US" sz="1600">
                          <a:effectLst/>
                          <a:latin typeface="+mn-lt"/>
                        </a:rPr>
                        <a:t> and/or significant </a:t>
                      </a:r>
                      <a:r>
                        <a:rPr lang="en-US" sz="1600">
                          <a:effectLst/>
                          <a:latin typeface="+mn-lt"/>
                          <a:hlinkClick r:id="rId3"/>
                        </a:rPr>
                        <a:t>risk factors</a:t>
                      </a:r>
                      <a:r>
                        <a:rPr lang="en-US" sz="1600">
                          <a:effectLst/>
                          <a:latin typeface="+mn-lt"/>
                        </a:rPr>
                        <a:t> present (i.e. family history, ethnicity) then refer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227092"/>
                  </a:ext>
                </a:extLst>
              </a:tr>
              <a:tr h="333820">
                <a:tc vMerge="1">
                  <a:txBody>
                    <a:bodyPr/>
                    <a:lstStyle/>
                    <a:p>
                      <a:endParaRPr lang="en-GB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Bladder/renal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Frank haematuria with no signs/symptoms/WCC on urinalysis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87959"/>
                  </a:ext>
                </a:extLst>
              </a:tr>
              <a:tr h="352847">
                <a:tc vMerge="1">
                  <a:txBody>
                    <a:bodyPr/>
                    <a:lstStyle/>
                    <a:p>
                      <a:endParaRPr lang="en-GB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Testicular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n-lt"/>
                        </a:rPr>
                        <a:t>No routine bloods required; based on clinical presentation or suspicious USS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831050"/>
                  </a:ext>
                </a:extLst>
              </a:tr>
              <a:tr h="333820">
                <a:tc vMerge="1">
                  <a:txBody>
                    <a:bodyPr/>
                    <a:lstStyle/>
                    <a:p>
                      <a:endParaRPr lang="en-GB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Penile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3211"/>
                  </a:ext>
                </a:extLst>
              </a:tr>
              <a:tr h="304353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Haematology/Oncology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Leukaemia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</a:rPr>
                        <a:t>If patient clinically unwell +/- high clinical suspicion, please refer via the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emergency</a:t>
                      </a:r>
                      <a:r>
                        <a:rPr lang="en-US" sz="1600">
                          <a:effectLst/>
                        </a:rPr>
                        <a:t> pathway, or discussion with </a:t>
                      </a:r>
                      <a:r>
                        <a:rPr lang="en-US" sz="1600" err="1">
                          <a:effectLst/>
                        </a:rPr>
                        <a:t>haematology</a:t>
                      </a:r>
                      <a:endParaRPr lang="en-US" sz="160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</a:rPr>
                        <a:t>Urgent blood test based on clinical presentation (*refer to 2ww form on which tests)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04247"/>
                  </a:ext>
                </a:extLst>
              </a:tr>
              <a:tr h="352847">
                <a:tc v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Lymphoma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71832"/>
                  </a:ext>
                </a:extLst>
              </a:tr>
              <a:tr h="355884">
                <a:tc v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Myeloma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55726"/>
                  </a:ext>
                </a:extLst>
              </a:tr>
              <a:tr h="398937"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Brain &amp; CNS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No routine bloods required; based on clinical findings only. Direct CT possible if renal profile done in last 6m</a:t>
                      </a:r>
                      <a:endParaRPr lang="en-GB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773021"/>
                  </a:ext>
                </a:extLst>
              </a:tr>
              <a:tr h="333820"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Breast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No routine bloods required; based on clinical presentation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113170"/>
                  </a:ext>
                </a:extLst>
              </a:tr>
              <a:tr h="3338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/>
                        <a:t>Sarcoma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n-lt"/>
                        </a:rPr>
                        <a:t>No routine bloods required; based on clinical presentation and/or imaging results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98831"/>
                  </a:ext>
                </a:extLst>
              </a:tr>
              <a:tr h="35284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/>
                        <a:t>Ophthalmology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No routine bloods required; based on clinical presentation and/or imaging results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1632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F23F7C-7302-1457-86A6-0AC7AD345D02}"/>
              </a:ext>
            </a:extLst>
          </p:cNvPr>
          <p:cNvSpPr txBox="1"/>
          <p:nvPr/>
        </p:nvSpPr>
        <p:spPr>
          <a:xfrm>
            <a:off x="2393133" y="6035109"/>
            <a:ext cx="7405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*Record that a test is delayed using the Ardens </a:t>
            </a:r>
            <a:r>
              <a:rPr lang="en-GB" sz="1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‘</a:t>
            </a:r>
            <a:r>
              <a:rPr lang="en-GB" sz="16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SEL test delay protocol and template’</a:t>
            </a:r>
            <a:endParaRPr lang="en-GB" sz="1600" b="1" i="1" dirty="0">
              <a:solidFill>
                <a:srgbClr val="7030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99D287-7909-040B-ECCF-FE3FF58EFF82}"/>
              </a:ext>
            </a:extLst>
          </p:cNvPr>
          <p:cNvSpPr txBox="1"/>
          <p:nvPr/>
        </p:nvSpPr>
        <p:spPr>
          <a:xfrm>
            <a:off x="2393133" y="484337"/>
            <a:ext cx="732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Please indicate that your test requests are </a:t>
            </a:r>
            <a:r>
              <a:rPr lang="en-GB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important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on the request forms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507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2EC56-C25A-0CC4-BD30-926448AC660B}"/>
              </a:ext>
            </a:extLst>
          </p:cNvPr>
          <p:cNvSpPr txBox="1"/>
          <p:nvPr/>
        </p:nvSpPr>
        <p:spPr>
          <a:xfrm>
            <a:off x="468044" y="2087380"/>
            <a:ext cx="2849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Paediatrics and Maternity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D27D3C7-CE1A-9168-FBF7-5E4DF48D0840}"/>
              </a:ext>
            </a:extLst>
          </p:cNvPr>
          <p:cNvSpPr txBox="1">
            <a:spLocks/>
          </p:cNvSpPr>
          <p:nvPr/>
        </p:nvSpPr>
        <p:spPr>
          <a:xfrm>
            <a:off x="3809425" y="1113576"/>
            <a:ext cx="7466045" cy="472662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/>
              <a:t>Paediatrics</a:t>
            </a:r>
          </a:p>
          <a:p>
            <a:r>
              <a:rPr lang="en-GB" sz="2200" dirty="0"/>
              <a:t>Request important bloods via borough-specific CYP phlebotomy pathway(s)</a:t>
            </a:r>
          </a:p>
          <a:p>
            <a:r>
              <a:rPr lang="en-GB" sz="2200" dirty="0"/>
              <a:t>Request important CYP pathology (bloods, MSU, wab) as clinically applicable according to previous slides </a:t>
            </a:r>
          </a:p>
          <a:p>
            <a:r>
              <a:rPr lang="en-GB" sz="2200" dirty="0"/>
              <a:t>Seek specialist advice via </a:t>
            </a:r>
            <a:r>
              <a:rPr lang="en-GB" sz="2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Consultant </a:t>
            </a:r>
            <a:r>
              <a:rPr lang="en-GB" sz="2200" dirty="0"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en-GB" sz="2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onnect if you ar</a:t>
            </a:r>
            <a:r>
              <a:rPr lang="en-GB" sz="2200" dirty="0">
                <a:ea typeface="Aptos" panose="020B0004020202020204" pitchFamily="34" charset="0"/>
                <a:cs typeface="Aptos" panose="020B0004020202020204" pitchFamily="34" charset="0"/>
              </a:rPr>
              <a:t>e unsure on </a:t>
            </a:r>
            <a:r>
              <a:rPr lang="en-GB" sz="2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whether a test is required</a:t>
            </a:r>
            <a:endParaRPr lang="en-GB" sz="22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200" b="1" dirty="0"/>
              <a:t>Maternity</a:t>
            </a:r>
            <a:r>
              <a:rPr lang="en-GB" sz="2200" dirty="0"/>
              <a:t> </a:t>
            </a:r>
          </a:p>
          <a:p>
            <a:r>
              <a:rPr lang="en-GB" sz="2200" dirty="0"/>
              <a:t>Request urgent/important pathology as above slide</a:t>
            </a:r>
          </a:p>
          <a:p>
            <a:r>
              <a:rPr lang="en-GB" sz="2200" dirty="0"/>
              <a:t>If uncertain, please discuss and/or manage with midwifery, antenatal or obstetric teams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9B2412-7F30-1362-98F6-4A46C45BE8DE}"/>
              </a:ext>
            </a:extLst>
          </p:cNvPr>
          <p:cNvCxnSpPr>
            <a:cxnSpLocks/>
          </p:cNvCxnSpPr>
          <p:nvPr/>
        </p:nvCxnSpPr>
        <p:spPr>
          <a:xfrm>
            <a:off x="3609321" y="1113576"/>
            <a:ext cx="0" cy="4381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C13635-E086-7642-5A0A-BC5153DC725C}"/>
              </a:ext>
            </a:extLst>
          </p:cNvPr>
          <p:cNvSpPr txBox="1"/>
          <p:nvPr/>
        </p:nvSpPr>
        <p:spPr>
          <a:xfrm>
            <a:off x="376066" y="5689146"/>
            <a:ext cx="114398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</a:rPr>
              <a:t>Urgent: </a:t>
            </a:r>
            <a:r>
              <a:rPr lang="en-GB" sz="1500" dirty="0"/>
              <a:t>Essential</a:t>
            </a:r>
            <a:r>
              <a:rPr lang="en-US" sz="1500" dirty="0"/>
              <a:t> to inform short-term treatment which cannot be determined or safely administered without the investigation(s) e.g. 3-4 days</a:t>
            </a:r>
            <a:endParaRPr lang="en-GB" sz="1500" dirty="0">
              <a:solidFill>
                <a:srgbClr val="FF0000"/>
              </a:solidFill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500" b="1" dirty="0">
                <a:solidFill>
                  <a:srgbClr val="FF0000"/>
                </a:solidFill>
              </a:rPr>
              <a:t>Important: </a:t>
            </a:r>
            <a:r>
              <a:rPr lang="en-US" sz="1500" dirty="0"/>
              <a:t>required for safe clinical management e.g. within 1 week </a:t>
            </a:r>
            <a:endParaRPr lang="en-GB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FCC5B-52D4-B40C-F22E-D6A5CF28D901}"/>
              </a:ext>
            </a:extLst>
          </p:cNvPr>
          <p:cNvSpPr txBox="1"/>
          <p:nvPr/>
        </p:nvSpPr>
        <p:spPr>
          <a:xfrm>
            <a:off x="2832226" y="273552"/>
            <a:ext cx="6527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Please indicate if your test requests are </a:t>
            </a:r>
            <a:r>
              <a:rPr lang="en-GB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urgent/important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on the request forms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29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2EC56-C25A-0CC4-BD30-926448AC660B}"/>
              </a:ext>
            </a:extLst>
          </p:cNvPr>
          <p:cNvSpPr txBox="1"/>
          <p:nvPr/>
        </p:nvSpPr>
        <p:spPr>
          <a:xfrm>
            <a:off x="425744" y="2153628"/>
            <a:ext cx="27133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/>
              <a:t>Routine Virology &amp; Immunology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91ED57-3D44-A583-3018-C315C560CEC2}"/>
              </a:ext>
            </a:extLst>
          </p:cNvPr>
          <p:cNvCxnSpPr/>
          <p:nvPr/>
        </p:nvCxnSpPr>
        <p:spPr>
          <a:xfrm>
            <a:off x="3356658" y="1018572"/>
            <a:ext cx="0" cy="4699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59FFEB-6704-C9FD-1636-0E11BBE49434}"/>
              </a:ext>
            </a:extLst>
          </p:cNvPr>
          <p:cNvSpPr txBox="1">
            <a:spLocks/>
          </p:cNvSpPr>
          <p:nvPr/>
        </p:nvSpPr>
        <p:spPr>
          <a:xfrm>
            <a:off x="3791688" y="555331"/>
            <a:ext cx="8131726" cy="50578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u="sng" dirty="0"/>
              <a:t>Virology</a:t>
            </a:r>
            <a:r>
              <a:rPr lang="en-GB" sz="1700" b="1" dirty="0"/>
              <a:t> </a:t>
            </a:r>
            <a:r>
              <a:rPr lang="en-GB" sz="1700" i="1" dirty="0">
                <a:solidFill>
                  <a:srgbClr val="FF0000"/>
                </a:solidFill>
              </a:rPr>
              <a:t>High risk groups</a:t>
            </a:r>
          </a:p>
          <a:p>
            <a:pPr marL="0" indent="0">
              <a:buNone/>
            </a:pPr>
            <a:endParaRPr lang="en-GB" sz="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700" b="1" dirty="0"/>
              <a:t>Paediatrics</a:t>
            </a:r>
          </a:p>
          <a:p>
            <a:r>
              <a:rPr lang="en-GB" sz="1700" dirty="0"/>
              <a:t>Request important bloods via borough-specific CYP phlebotomy pathway(s)</a:t>
            </a:r>
          </a:p>
          <a:p>
            <a:r>
              <a:rPr lang="en-GB" sz="1700" dirty="0"/>
              <a:t>Seek specialist advice via </a:t>
            </a:r>
            <a:r>
              <a:rPr lang="en-GB" sz="17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Consultant </a:t>
            </a:r>
            <a:r>
              <a:rPr lang="en-GB" sz="1700" dirty="0"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en-GB" sz="17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onnect if you ar</a:t>
            </a:r>
            <a:r>
              <a:rPr lang="en-GB" sz="1700" dirty="0">
                <a:ea typeface="Aptos" panose="020B0004020202020204" pitchFamily="34" charset="0"/>
                <a:cs typeface="Aptos" panose="020B0004020202020204" pitchFamily="34" charset="0"/>
              </a:rPr>
              <a:t>e unsure on </a:t>
            </a:r>
            <a:r>
              <a:rPr lang="en-GB" sz="17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whether a virology test is required</a:t>
            </a:r>
            <a:endParaRPr lang="en-GB" sz="17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700" b="1" dirty="0"/>
              <a:t>Maternity</a:t>
            </a:r>
            <a:r>
              <a:rPr lang="en-GB" sz="1700" dirty="0"/>
              <a:t> </a:t>
            </a:r>
          </a:p>
          <a:p>
            <a:r>
              <a:rPr lang="en-GB" sz="1700" dirty="0"/>
              <a:t>Seek specialist advice via </a:t>
            </a:r>
            <a:r>
              <a:rPr lang="en-GB" sz="17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Consultant </a:t>
            </a:r>
            <a:r>
              <a:rPr lang="en-GB" sz="1700" dirty="0"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en-GB" sz="17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onnect if you ar</a:t>
            </a:r>
            <a:r>
              <a:rPr lang="en-GB" sz="1700" dirty="0">
                <a:ea typeface="Aptos" panose="020B0004020202020204" pitchFamily="34" charset="0"/>
                <a:cs typeface="Aptos" panose="020B0004020202020204" pitchFamily="34" charset="0"/>
              </a:rPr>
              <a:t>e unsure on </a:t>
            </a:r>
            <a:r>
              <a:rPr lang="en-GB" sz="17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whether a test is required</a:t>
            </a:r>
          </a:p>
          <a:p>
            <a:r>
              <a:rPr lang="en-GB" sz="17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If</a:t>
            </a:r>
            <a:r>
              <a:rPr lang="en-GB" sz="17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uncertain discuss and/or manage with midwifery, antenatal or obstetric teams</a:t>
            </a:r>
          </a:p>
          <a:p>
            <a:pPr marL="0" indent="0">
              <a:buNone/>
            </a:pPr>
            <a:endParaRPr lang="en-GB" sz="200" dirty="0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1700" dirty="0">
                <a:ea typeface="Times New Roman" panose="02020603050405020304" pitchFamily="18" charset="0"/>
                <a:cs typeface="Segoe UI" panose="020B0502040204020203" pitchFamily="34" charset="0"/>
              </a:rPr>
              <a:t>In other groups, please discuss with secondary care teams if unsure (A&amp;G, Consultant Connect)</a:t>
            </a:r>
          </a:p>
          <a:p>
            <a:pPr marL="0" indent="0">
              <a:buNone/>
            </a:pPr>
            <a:endParaRPr lang="en-GB" sz="200" dirty="0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1700" b="1" u="sng" dirty="0">
                <a:ea typeface="Times New Roman" panose="02020603050405020304" pitchFamily="18" charset="0"/>
                <a:cs typeface="Segoe UI" panose="020B0502040204020203" pitchFamily="34" charset="0"/>
              </a:rPr>
              <a:t>Immunology</a:t>
            </a:r>
            <a:endParaRPr lang="en-GB" sz="1700" b="1" u="sng" dirty="0">
              <a:ea typeface="Times New Roman" panose="02020603050405020304" pitchFamily="18" charset="0"/>
            </a:endParaRPr>
          </a:p>
          <a:p>
            <a:pPr lvl="1"/>
            <a:r>
              <a:rPr lang="en-GB" sz="1700" dirty="0"/>
              <a:t>If in doubt, discuss with specialist colleagues: Call or email </a:t>
            </a:r>
            <a:r>
              <a:rPr lang="en-GB" sz="1700" dirty="0">
                <a:hlinkClick r:id="rId3"/>
              </a:rPr>
              <a:t>Synnovis Customer Services</a:t>
            </a:r>
            <a:r>
              <a:rPr lang="en-GB" sz="1700" dirty="0"/>
              <a:t> to link up; consider using Advice &amp; Guidance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FD72FC-0108-9393-2088-BC758382B2D2}"/>
              </a:ext>
            </a:extLst>
          </p:cNvPr>
          <p:cNvSpPr txBox="1"/>
          <p:nvPr/>
        </p:nvSpPr>
        <p:spPr>
          <a:xfrm>
            <a:off x="376848" y="5717894"/>
            <a:ext cx="1135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Routine is </a:t>
            </a:r>
            <a:r>
              <a:rPr lang="en-US" sz="1600" b="1" dirty="0"/>
              <a:t>defined as required for appropriate ongoing clinical management but can be reasonably deferred e.g. within </a:t>
            </a:r>
            <a:r>
              <a:rPr lang="en-US" sz="1600" b="1" u="none" dirty="0"/>
              <a:t>1- 3 months</a:t>
            </a:r>
            <a:r>
              <a:rPr lang="en-US" sz="1600" b="1" dirty="0"/>
              <a:t>.</a:t>
            </a:r>
          </a:p>
          <a:p>
            <a:r>
              <a:rPr lang="en-GB" sz="1600" b="1" dirty="0">
                <a:ea typeface="Aptos" panose="020B0004020202020204" pitchFamily="34" charset="0"/>
                <a:cs typeface="Aptos" panose="020B0004020202020204" pitchFamily="34" charset="0"/>
              </a:rPr>
              <a:t>If a test can be delayed, r</a:t>
            </a:r>
            <a:r>
              <a:rPr lang="en-GB" sz="16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ecord that a test is delayed using the Ardens </a:t>
            </a:r>
            <a:r>
              <a:rPr lang="en-GB" sz="1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‘</a:t>
            </a:r>
            <a:r>
              <a:rPr lang="en-GB" sz="16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SEL test delay protocol and template’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899903-0E09-6371-AC82-EAC59D197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37519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D22BBD-17DC-43A4-1191-29082B38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790" y="190679"/>
            <a:ext cx="4705350" cy="398352"/>
          </a:xfrm>
        </p:spPr>
        <p:txBody>
          <a:bodyPr/>
          <a:lstStyle/>
          <a:p>
            <a:r>
              <a:rPr lang="en-GB" sz="2000">
                <a:solidFill>
                  <a:schemeClr val="tx1"/>
                </a:solidFill>
              </a:rPr>
              <a:t>Table of Contents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6CD0B0-F818-7571-621C-3D7EB074F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323330"/>
              </p:ext>
            </p:extLst>
          </p:nvPr>
        </p:nvGraphicFramePr>
        <p:xfrm>
          <a:off x="3348273" y="603368"/>
          <a:ext cx="5148299" cy="529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299">
                  <a:extLst>
                    <a:ext uri="{9D8B030D-6E8A-4147-A177-3AD203B41FA5}">
                      <a16:colId xmlns:a16="http://schemas.microsoft.com/office/drawing/2014/main" val="1683310894"/>
                    </a:ext>
                  </a:extLst>
                </a:gridCol>
              </a:tblGrid>
              <a:tr h="365652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37987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linkClick r:id="rId2" action="ppaction://hlinksldjump"/>
                        </a:rPr>
                        <a:t>Purpose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707001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linkClick r:id="rId3" action="ppaction://hlinksldjump"/>
                        </a:rPr>
                        <a:t>General principles during this period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580212"/>
                  </a:ext>
                </a:extLst>
              </a:tr>
              <a:tr h="334766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hlinkClick r:id="rId4" action="ppaction://hlinksldjump"/>
                        </a:rPr>
                        <a:t>Definitions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141993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hlinkClick r:id="rId5" action="ppaction://hlinksldjump"/>
                        </a:rPr>
                        <a:t>Critical/Urgent scenarios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64709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linkClick r:id="rId6" action="ppaction://hlinksldjump"/>
                        </a:rPr>
                        <a:t>Renal Profile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042657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hlinkClick r:id="rId7" action="ppaction://hlinksldjump"/>
                        </a:rPr>
                        <a:t>Hyperkalaemia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8426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linkClick r:id="rId8" action="ppaction://hlinksldjump"/>
                        </a:rPr>
                        <a:t>Hyponatraemia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4820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linkClick r:id="rId9" action="ppaction://hlinksldjump"/>
                        </a:rPr>
                        <a:t>Liver Profile</a:t>
                      </a:r>
                      <a:r>
                        <a:rPr lang="en-GB" sz="1600" dirty="0"/>
                        <a:t> &amp; </a:t>
                      </a:r>
                      <a:r>
                        <a:rPr lang="en-GB" sz="1600" dirty="0">
                          <a:hlinkClick r:id="rId9" action="ppaction://hlinksldjump"/>
                        </a:rPr>
                        <a:t>Full Blood Count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199478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linkClick r:id="rId10" action="ppaction://hlinksldjump"/>
                        </a:rPr>
                        <a:t>Other tests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880477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Microbiology</a:t>
                      </a:r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10236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Cellular Pathology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809180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hlinkClick r:id="rId13" action="ppaction://hlinksldjump"/>
                        </a:rPr>
                        <a:t>Cancer Pathways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70705"/>
                  </a:ext>
                </a:extLst>
              </a:tr>
              <a:tr h="3550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linkClick r:id="rId14" action="ppaction://hlinksldjump"/>
                        </a:rPr>
                        <a:t>Paediatrics &amp; Maternity</a:t>
                      </a:r>
                      <a:r>
                        <a:rPr lang="en-GB" sz="1600" dirty="0"/>
                        <a:t> – Important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32044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hlinkClick r:id="rId15" action="ppaction://hlinksldjump"/>
                        </a:rPr>
                        <a:t>Virology &amp; Immunology </a:t>
                      </a:r>
                      <a:r>
                        <a:rPr lang="en-GB" sz="1600" dirty="0"/>
                        <a:t>– Routine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3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85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A33EE-85A8-C046-2969-1248FCDA88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968" y="857249"/>
            <a:ext cx="11326812" cy="5526999"/>
          </a:xfrm>
        </p:spPr>
        <p:txBody>
          <a:bodyPr lIns="91440" tIns="45720" rIns="91440" bIns="45720" anchor="ctr">
            <a:normAutofit/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This document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summarises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 the clinical guidance for pathology testing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imes New Roman" panose="02020603050405020304" pitchFamily="18" charset="0"/>
                <a:cs typeface="Times New Roman"/>
              </a:rPr>
              <a:t>in primary care in response to the Synnovis cyber attack which occurred on 03/06/2024. It has been jointly developed with the acute Trusts, the S.E. London Cancer Alliance, Children &amp; Young People, Maternity and Urgent &amp; Emergency Care clinical leads.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/>
              </a:rPr>
              <a:t>This document is subject to change as the incident is evolving on a daily basis. We will share changes as soon as we are able. </a:t>
            </a:r>
          </a:p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/>
              </a:rPr>
              <a:t>Please refer to the SEL Medicines Optimisation Team recommendations on monitoring medications for primary care on the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/>
                <a:hlinkClick r:id="rId2"/>
              </a:rPr>
              <a:t>webpage for primary care here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/>
              </a:rPr>
              <a:t>.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Separate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guidances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are available for patients under the care of community and mental health trusts.</a:t>
            </a:r>
          </a:p>
          <a:p>
            <a:pPr>
              <a:spcBef>
                <a:spcPts val="500"/>
              </a:spcBef>
              <a:spcAft>
                <a:spcPts val="1000"/>
              </a:spcAft>
            </a:pPr>
            <a:endParaRPr lang="en-US" sz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10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endParaRPr lang="en-GB" sz="10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endParaRPr lang="en-GB" sz="1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Please considering using other resources available including: </a:t>
            </a:r>
            <a:r>
              <a:rPr lang="en-GB" sz="1800" i="1" dirty="0">
                <a:solidFill>
                  <a:schemeClr val="tx1"/>
                </a:solidFill>
                <a:latin typeface="+mn-lt"/>
              </a:rPr>
              <a:t>Advice &amp; Guidance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800" i="1" dirty="0">
                <a:solidFill>
                  <a:schemeClr val="tx1"/>
                </a:solidFill>
                <a:latin typeface="+mn-lt"/>
              </a:rPr>
              <a:t>Consultant Connect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 or consider safety netting lower risk patients* pending changes in pathology capacity.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A89656F-9059-EDD0-7A25-15E4E247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704" y="271895"/>
            <a:ext cx="5410592" cy="66278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Purpose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2BCE7-285B-A9F5-61AC-96DAFBB21C9F}"/>
              </a:ext>
            </a:extLst>
          </p:cNvPr>
          <p:cNvSpPr txBox="1"/>
          <p:nvPr/>
        </p:nvSpPr>
        <p:spPr>
          <a:xfrm>
            <a:off x="554293" y="4032593"/>
            <a:ext cx="11083414" cy="1192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sz="19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This document does not supplant clinical judgement based on patients’ </a:t>
            </a:r>
            <a:r>
              <a:rPr lang="en-GB" sz="19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background, medical history and clinical presentation. It cannot provide specific guidance on all clinical scenarios in General Practice</a:t>
            </a:r>
            <a:r>
              <a:rPr lang="en-GB" sz="2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 is intended to highlight </a:t>
            </a:r>
            <a:r>
              <a:rPr lang="en-GB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evidence-based, best practice </a:t>
            </a:r>
            <a:r>
              <a:rPr lang="en-GB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r>
              <a:rPr lang="en-GB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0BBCF-ECDB-D581-0960-5782F94BCD9A}"/>
              </a:ext>
            </a:extLst>
          </p:cNvPr>
          <p:cNvSpPr txBox="1"/>
          <p:nvPr/>
        </p:nvSpPr>
        <p:spPr>
          <a:xfrm>
            <a:off x="5029200" y="6000751"/>
            <a:ext cx="73621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*Record that a test is delayed using the Ardens </a:t>
            </a:r>
            <a:r>
              <a:rPr lang="en-GB" sz="15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‘</a:t>
            </a:r>
            <a:r>
              <a:rPr lang="en-GB" sz="15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SEL test delay protocol and template’</a:t>
            </a:r>
            <a:endParaRPr lang="en-GB" sz="1500" b="1" i="1" dirty="0">
              <a:solidFill>
                <a:srgbClr val="7030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7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6CEB7-CE18-0F33-DA70-290A4929CA2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32346" y="1816768"/>
            <a:ext cx="11802979" cy="373532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E8C21B-4787-F5CB-BD06-F6256C77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854242"/>
            <a:ext cx="7524750" cy="878305"/>
          </a:xfrm>
        </p:spPr>
        <p:txBody>
          <a:bodyPr anchor="ctr">
            <a:normAutofit/>
          </a:bodyPr>
          <a:lstStyle/>
          <a:p>
            <a:r>
              <a:rPr lang="en-GB" sz="3800">
                <a:solidFill>
                  <a:schemeClr val="tx1"/>
                </a:solidFill>
                <a:latin typeface="+mn-lt"/>
              </a:rPr>
              <a:t>General principles during this period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67FFC-33B6-A6A4-7BA3-01D674CB68D0}"/>
              </a:ext>
            </a:extLst>
          </p:cNvPr>
          <p:cNvSpPr txBox="1"/>
          <p:nvPr/>
        </p:nvSpPr>
        <p:spPr>
          <a:xfrm>
            <a:off x="1092452" y="5819092"/>
            <a:ext cx="1051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4"/>
              </a:rPr>
              <a:t>National Minimum Retesting Intervals in Pathology Guidance, Royal College of Pathologists (March 2021)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3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1FCE8F4-FDDB-FBAE-6036-3C520B108A5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39676623"/>
              </p:ext>
            </p:extLst>
          </p:nvPr>
        </p:nvGraphicFramePr>
        <p:xfrm>
          <a:off x="2141621" y="661737"/>
          <a:ext cx="7635101" cy="570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52293001-1652-98DB-A0B1-816EF311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621" y="55155"/>
            <a:ext cx="7524521" cy="662782"/>
          </a:xfrm>
        </p:spPr>
        <p:txBody>
          <a:bodyPr/>
          <a:lstStyle/>
          <a:p>
            <a:r>
              <a:rPr lang="en-GB" sz="2600">
                <a:solidFill>
                  <a:schemeClr val="tx1"/>
                </a:solidFill>
              </a:rPr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81663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FC2BA2-CAC2-554B-24EE-9FEF3BF0B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ACED309-484C-DEFA-AA68-DAEE72FB0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76818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12192000" h="2237474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lnTo>
                  <a:pt x="12176759" y="759190"/>
                </a:lnTo>
                <a:cubicBezTo>
                  <a:pt x="12165968" y="763819"/>
                  <a:pt x="12157853" y="765770"/>
                  <a:pt x="12154948" y="762731"/>
                </a:cubicBezTo>
                <a:cubicBezTo>
                  <a:pt x="12116503" y="759396"/>
                  <a:pt x="12073342" y="763579"/>
                  <a:pt x="12047364" y="749662"/>
                </a:cubicBezTo>
                <a:cubicBezTo>
                  <a:pt x="12041261" y="730599"/>
                  <a:pt x="11914319" y="741909"/>
                  <a:pt x="11890686" y="732766"/>
                </a:cubicBezTo>
                <a:cubicBezTo>
                  <a:pt x="11832408" y="747890"/>
                  <a:pt x="11815359" y="777569"/>
                  <a:pt x="11782413" y="769868"/>
                </a:cubicBezTo>
                <a:cubicBezTo>
                  <a:pt x="11760031" y="763594"/>
                  <a:pt x="11675205" y="777151"/>
                  <a:pt x="11649954" y="749628"/>
                </a:cubicBezTo>
                <a:cubicBezTo>
                  <a:pt x="11608286" y="767874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256313" y="713012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1036836" y="722990"/>
                  <a:pt x="10909903" y="759211"/>
                  <a:pt x="10884013" y="760728"/>
                </a:cubicBezTo>
                <a:cubicBezTo>
                  <a:pt x="10864519" y="743356"/>
                  <a:pt x="10853492" y="756172"/>
                  <a:pt x="10834688" y="757726"/>
                </a:cubicBezTo>
                <a:cubicBezTo>
                  <a:pt x="10826871" y="747343"/>
                  <a:pt x="10811086" y="746602"/>
                  <a:pt x="10805004" y="757573"/>
                </a:cubicBezTo>
                <a:cubicBezTo>
                  <a:pt x="10810951" y="784448"/>
                  <a:pt x="10744688" y="759043"/>
                  <a:pt x="10739478" y="776841"/>
                </a:cubicBezTo>
                <a:cubicBezTo>
                  <a:pt x="10678284" y="779408"/>
                  <a:pt x="10540854" y="756546"/>
                  <a:pt x="10458762" y="755400"/>
                </a:cubicBezTo>
                <a:cubicBezTo>
                  <a:pt x="10426976" y="747433"/>
                  <a:pt x="10362961" y="776166"/>
                  <a:pt x="10246919" y="769960"/>
                </a:cubicBezTo>
                <a:cubicBezTo>
                  <a:pt x="10231631" y="763610"/>
                  <a:pt x="10172943" y="749095"/>
                  <a:pt x="10167995" y="760843"/>
                </a:cubicBezTo>
                <a:cubicBezTo>
                  <a:pt x="10131971" y="759999"/>
                  <a:pt x="10021683" y="796978"/>
                  <a:pt x="9997044" y="780129"/>
                </a:cubicBezTo>
                <a:cubicBezTo>
                  <a:pt x="10001018" y="806225"/>
                  <a:pt x="9951331" y="779975"/>
                  <a:pt x="9943887" y="804141"/>
                </a:cubicBezTo>
                <a:lnTo>
                  <a:pt x="9918248" y="816628"/>
                </a:lnTo>
                <a:lnTo>
                  <a:pt x="9836148" y="858312"/>
                </a:lnTo>
                <a:lnTo>
                  <a:pt x="9823800" y="866604"/>
                </a:lnTo>
                <a:lnTo>
                  <a:pt x="9794684" y="864509"/>
                </a:lnTo>
                <a:lnTo>
                  <a:pt x="9778288" y="854362"/>
                </a:lnTo>
                <a:lnTo>
                  <a:pt x="9773886" y="857543"/>
                </a:lnTo>
                <a:cubicBezTo>
                  <a:pt x="9769008" y="863842"/>
                  <a:pt x="9766501" y="867741"/>
                  <a:pt x="9761459" y="862394"/>
                </a:cubicBezTo>
                <a:lnTo>
                  <a:pt x="9705768" y="894610"/>
                </a:lnTo>
                <a:cubicBezTo>
                  <a:pt x="9699860" y="897215"/>
                  <a:pt x="9692576" y="897590"/>
                  <a:pt x="9683005" y="894128"/>
                </a:cubicBezTo>
                <a:cubicBezTo>
                  <a:pt x="9664449" y="898200"/>
                  <a:pt x="9612100" y="914263"/>
                  <a:pt x="9594438" y="919051"/>
                </a:cubicBezTo>
                <a:lnTo>
                  <a:pt x="9577033" y="922857"/>
                </a:lnTo>
                <a:cubicBezTo>
                  <a:pt x="9568659" y="926175"/>
                  <a:pt x="9551353" y="936082"/>
                  <a:pt x="9544189" y="938966"/>
                </a:cubicBezTo>
                <a:cubicBezTo>
                  <a:pt x="9538380" y="940584"/>
                  <a:pt x="9541329" y="937538"/>
                  <a:pt x="9534048" y="940158"/>
                </a:cubicBezTo>
                <a:cubicBezTo>
                  <a:pt x="9533709" y="946069"/>
                  <a:pt x="9530854" y="951684"/>
                  <a:pt x="9500499" y="954680"/>
                </a:cubicBezTo>
                <a:cubicBezTo>
                  <a:pt x="9481230" y="968165"/>
                  <a:pt x="9456325" y="979029"/>
                  <a:pt x="9428195" y="986225"/>
                </a:cubicBezTo>
                <a:cubicBezTo>
                  <a:pt x="9422499" y="981315"/>
                  <a:pt x="9414660" y="991352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10581" y="1024474"/>
                  <a:pt x="9345163" y="981210"/>
                  <a:pt x="9301293" y="1011593"/>
                </a:cubicBezTo>
                <a:cubicBezTo>
                  <a:pt x="9292916" y="1014346"/>
                  <a:pt x="9285483" y="1013807"/>
                  <a:pt x="9278619" y="1011878"/>
                </a:cubicBezTo>
                <a:lnTo>
                  <a:pt x="9268019" y="1007442"/>
                </a:lnTo>
                <a:lnTo>
                  <a:pt x="9234662" y="1023056"/>
                </a:lnTo>
                <a:cubicBezTo>
                  <a:pt x="9217868" y="1029197"/>
                  <a:pt x="9199852" y="1034202"/>
                  <a:pt x="9181033" y="1037921"/>
                </a:cubicBezTo>
                <a:cubicBezTo>
                  <a:pt x="9174974" y="1030923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021681" y="1079910"/>
                  <a:pt x="9076377" y="1024799"/>
                  <a:pt x="9012987" y="1061986"/>
                </a:cubicBezTo>
                <a:lnTo>
                  <a:pt x="8968445" y="1052169"/>
                </a:lnTo>
                <a:lnTo>
                  <a:pt x="8958984" y="1057212"/>
                </a:lnTo>
                <a:cubicBezTo>
                  <a:pt x="8920115" y="1062770"/>
                  <a:pt x="8906181" y="1053838"/>
                  <a:pt x="8886001" y="1067468"/>
                </a:cubicBezTo>
                <a:cubicBezTo>
                  <a:pt x="8847384" y="1050046"/>
                  <a:pt x="8863283" y="1068286"/>
                  <a:pt x="8838610" y="1075091"/>
                </a:cubicBezTo>
                <a:cubicBezTo>
                  <a:pt x="8816007" y="1080079"/>
                  <a:pt x="8773923" y="1092257"/>
                  <a:pt x="8750383" y="1097387"/>
                </a:cubicBezTo>
                <a:cubicBezTo>
                  <a:pt x="8735450" y="1116502"/>
                  <a:pt x="8721220" y="1097372"/>
                  <a:pt x="8697365" y="1105869"/>
                </a:cubicBezTo>
                <a:cubicBezTo>
                  <a:pt x="8687037" y="1113735"/>
                  <a:pt x="8678781" y="1115961"/>
                  <a:pt x="8665605" y="1110791"/>
                </a:cubicBezTo>
                <a:cubicBezTo>
                  <a:pt x="8618410" y="1148662"/>
                  <a:pt x="8633049" y="1116609"/>
                  <a:pt x="8584946" y="1135226"/>
                </a:cubicBezTo>
                <a:cubicBezTo>
                  <a:pt x="8544020" y="1153499"/>
                  <a:pt x="8496232" y="1168229"/>
                  <a:pt x="8460755" y="1203427"/>
                </a:cubicBezTo>
                <a:cubicBezTo>
                  <a:pt x="8454928" y="1212828"/>
                  <a:pt x="8436573" y="1218574"/>
                  <a:pt x="8419755" y="1216260"/>
                </a:cubicBezTo>
                <a:cubicBezTo>
                  <a:pt x="8416861" y="1215863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253233" y="1266996"/>
                  <a:pt x="8218383" y="1257577"/>
                  <a:pt x="8206287" y="1273060"/>
                </a:cubicBezTo>
                <a:cubicBezTo>
                  <a:pt x="8200396" y="1262794"/>
                  <a:pt x="8183827" y="1285000"/>
                  <a:pt x="8168705" y="1279956"/>
                </a:cubicBezTo>
                <a:cubicBezTo>
                  <a:pt x="8157611" y="1275235"/>
                  <a:pt x="8149996" y="1280870"/>
                  <a:pt x="8139997" y="1282713"/>
                </a:cubicBezTo>
                <a:cubicBezTo>
                  <a:pt x="8125566" y="1279776"/>
                  <a:pt x="8084128" y="1294221"/>
                  <a:pt x="8074238" y="1301895"/>
                </a:cubicBezTo>
                <a:cubicBezTo>
                  <a:pt x="8052170" y="1326903"/>
                  <a:pt x="7986951" y="1319381"/>
                  <a:pt x="7968292" y="1338779"/>
                </a:cubicBezTo>
                <a:cubicBezTo>
                  <a:pt x="7960694" y="1342282"/>
                  <a:pt x="7952937" y="1344333"/>
                  <a:pt x="7945122" y="1345477"/>
                </a:cubicBezTo>
                <a:lnTo>
                  <a:pt x="7922771" y="1346645"/>
                </a:lnTo>
                <a:lnTo>
                  <a:pt x="7915461" y="1342919"/>
                </a:lnTo>
                <a:lnTo>
                  <a:pt x="7902328" y="1345865"/>
                </a:lnTo>
                <a:lnTo>
                  <a:pt x="7898322" y="1345689"/>
                </a:lnTo>
                <a:lnTo>
                  <a:pt x="7875879" y="1345646"/>
                </a:lnTo>
                <a:cubicBezTo>
                  <a:pt x="7890672" y="1367295"/>
                  <a:pt x="7816428" y="1353520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87405" y="1382806"/>
                  <a:pt x="7548172" y="1417460"/>
                </a:cubicBezTo>
                <a:cubicBezTo>
                  <a:pt x="7551327" y="1405830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213486" y="1580987"/>
                </a:lnTo>
                <a:lnTo>
                  <a:pt x="7210972" y="1580856"/>
                </a:lnTo>
                <a:lnTo>
                  <a:pt x="7183121" y="1595162"/>
                </a:lnTo>
                <a:lnTo>
                  <a:pt x="7164601" y="1606490"/>
                </a:lnTo>
                <a:lnTo>
                  <a:pt x="7159286" y="1606850"/>
                </a:lnTo>
                <a:cubicBezTo>
                  <a:pt x="7150961" y="1609262"/>
                  <a:pt x="7125743" y="1618162"/>
                  <a:pt x="7114651" y="1620959"/>
                </a:cubicBezTo>
                <a:cubicBezTo>
                  <a:pt x="7109310" y="1606138"/>
                  <a:pt x="7106695" y="1617324"/>
                  <a:pt x="7092727" y="1623628"/>
                </a:cubicBezTo>
                <a:cubicBezTo>
                  <a:pt x="7081313" y="1602012"/>
                  <a:pt x="7049394" y="1627301"/>
                  <a:pt x="7031309" y="1619451"/>
                </a:cubicBezTo>
                <a:cubicBezTo>
                  <a:pt x="7021305" y="1624569"/>
                  <a:pt x="7010515" y="1629587"/>
                  <a:pt x="6999084" y="1634317"/>
                </a:cubicBezTo>
                <a:lnTo>
                  <a:pt x="6992107" y="1636860"/>
                </a:lnTo>
                <a:lnTo>
                  <a:pt x="6991765" y="1636725"/>
                </a:lnTo>
                <a:cubicBezTo>
                  <a:pt x="6989813" y="1636884"/>
                  <a:pt x="6987353" y="1637572"/>
                  <a:pt x="6983996" y="1639040"/>
                </a:cubicBezTo>
                <a:lnTo>
                  <a:pt x="6979383" y="1641496"/>
                </a:lnTo>
                <a:lnTo>
                  <a:pt x="6900177" y="1636016"/>
                </a:ln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19334" y="1664040"/>
                  <a:pt x="6608179" y="1654034"/>
                  <a:pt x="6587857" y="1665769"/>
                </a:cubicBezTo>
                <a:lnTo>
                  <a:pt x="6554894" y="1664428"/>
                </a:lnTo>
                <a:lnTo>
                  <a:pt x="6551579" y="1662213"/>
                </a:lnTo>
                <a:lnTo>
                  <a:pt x="6545693" y="1661776"/>
                </a:lnTo>
                <a:lnTo>
                  <a:pt x="6530561" y="1664619"/>
                </a:lnTo>
                <a:lnTo>
                  <a:pt x="6525028" y="1666354"/>
                </a:lnTo>
                <a:cubicBezTo>
                  <a:pt x="6521154" y="1667301"/>
                  <a:pt x="6518510" y="1667613"/>
                  <a:pt x="6516595" y="1667475"/>
                </a:cubicBezTo>
                <a:lnTo>
                  <a:pt x="6516340" y="1667291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57809" y="1668164"/>
                  <a:pt x="6415506" y="1688334"/>
                  <a:pt x="6415265" y="1665317"/>
                </a:cubicBezTo>
                <a:cubicBezTo>
                  <a:pt x="6399063" y="1669446"/>
                  <a:pt x="6391173" y="1680085"/>
                  <a:pt x="6393343" y="1664672"/>
                </a:cubicBezTo>
                <a:lnTo>
                  <a:pt x="6380457" y="1662376"/>
                </a:lnTo>
                <a:lnTo>
                  <a:pt x="6280959" y="1689329"/>
                </a:lnTo>
                <a:lnTo>
                  <a:pt x="6266765" y="1695560"/>
                </a:lnTo>
                <a:cubicBezTo>
                  <a:pt x="6262331" y="1698152"/>
                  <a:pt x="6258580" y="1701192"/>
                  <a:pt x="6255823" y="1704850"/>
                </a:cubicBezTo>
                <a:cubicBezTo>
                  <a:pt x="6200184" y="1694834"/>
                  <a:pt x="6155082" y="1716996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99949" y="1814490"/>
                </a:lnTo>
                <a:lnTo>
                  <a:pt x="5453307" y="1815450"/>
                </a:lnTo>
                <a:cubicBezTo>
                  <a:pt x="5433075" y="1827706"/>
                  <a:pt x="5395563" y="1821122"/>
                  <a:pt x="5364192" y="1826074"/>
                </a:cubicBezTo>
                <a:lnTo>
                  <a:pt x="5350380" y="1830891"/>
                </a:lnTo>
                <a:lnTo>
                  <a:pt x="5259633" y="1837160"/>
                </a:lnTo>
                <a:lnTo>
                  <a:pt x="5197513" y="1844718"/>
                </a:lnTo>
                <a:lnTo>
                  <a:pt x="5184170" y="1849402"/>
                </a:lnTo>
                <a:lnTo>
                  <a:pt x="5168852" y="1844846"/>
                </a:lnTo>
                <a:cubicBezTo>
                  <a:pt x="5166986" y="1843561"/>
                  <a:pt x="5165478" y="1842127"/>
                  <a:pt x="5164370" y="1840597"/>
                </a:cubicBezTo>
                <a:lnTo>
                  <a:pt x="5114927" y="1847827"/>
                </a:ln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63743" y="1799478"/>
                  <a:pt x="4655044" y="1795479"/>
                  <a:pt x="4647449" y="1793181"/>
                </a:cubicBezTo>
                <a:lnTo>
                  <a:pt x="4645504" y="1787606"/>
                </a:lnTo>
                <a:lnTo>
                  <a:pt x="4632229" y="1785815"/>
                </a:lnTo>
                <a:lnTo>
                  <a:pt x="4629273" y="1784355"/>
                </a:lnTo>
                <a:cubicBezTo>
                  <a:pt x="4623639" y="1781544"/>
                  <a:pt x="4617950" y="1778917"/>
                  <a:pt x="4611738" y="1776964"/>
                </a:cubicBezTo>
                <a:cubicBezTo>
                  <a:pt x="4601379" y="1800272"/>
                  <a:pt x="4557197" y="1764196"/>
                  <a:pt x="4560070" y="1785640"/>
                </a:cubicBezTo>
                <a:lnTo>
                  <a:pt x="4536503" y="1785334"/>
                </a:lnTo>
                <a:lnTo>
                  <a:pt x="4513724" y="1791996"/>
                </a:lnTo>
                <a:lnTo>
                  <a:pt x="4501513" y="1799835"/>
                </a:lnTo>
                <a:lnTo>
                  <a:pt x="4459076" y="1813003"/>
                </a:lnTo>
                <a:lnTo>
                  <a:pt x="4459810" y="1797886"/>
                </a:lnTo>
                <a:lnTo>
                  <a:pt x="4379064" y="1817177"/>
                </a:lnTo>
                <a:lnTo>
                  <a:pt x="4319209" y="1834833"/>
                </a:lnTo>
                <a:lnTo>
                  <a:pt x="4306907" y="1841641"/>
                </a:lnTo>
                <a:lnTo>
                  <a:pt x="4290981" y="1839677"/>
                </a:lnTo>
                <a:cubicBezTo>
                  <a:pt x="4288909" y="1838717"/>
                  <a:pt x="4287163" y="1837555"/>
                  <a:pt x="4285792" y="1836231"/>
                </a:cubicBezTo>
                <a:lnTo>
                  <a:pt x="4238372" y="1851480"/>
                </a:ln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84875" y="1878116"/>
                  <a:pt x="3775574" y="1875612"/>
                  <a:pt x="3767672" y="1874600"/>
                </a:cubicBezTo>
                <a:lnTo>
                  <a:pt x="3764741" y="1869433"/>
                </a:lnTo>
                <a:lnTo>
                  <a:pt x="3751332" y="1869854"/>
                </a:lnTo>
                <a:lnTo>
                  <a:pt x="3748155" y="1868903"/>
                </a:lnTo>
                <a:cubicBezTo>
                  <a:pt x="3742091" y="1867062"/>
                  <a:pt x="3736007" y="1865414"/>
                  <a:pt x="3729530" y="1864513"/>
                </a:cubicBezTo>
                <a:cubicBezTo>
                  <a:pt x="3723549" y="1889158"/>
                  <a:pt x="3673453" y="1860919"/>
                  <a:pt x="3680177" y="1881552"/>
                </a:cubicBezTo>
                <a:cubicBezTo>
                  <a:pt x="3643549" y="1880892"/>
                  <a:pt x="3599470" y="1913398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228353" y="1917339"/>
                  <a:pt x="3163854" y="1927961"/>
                  <a:pt x="3123424" y="1952930"/>
                </a:cubicBezTo>
                <a:cubicBezTo>
                  <a:pt x="3067921" y="1955455"/>
                  <a:pt x="3058626" y="1970554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80071" y="1972988"/>
                </a:lnTo>
                <a:lnTo>
                  <a:pt x="2978094" y="1972369"/>
                </a:ln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72808" y="1994277"/>
                  <a:pt x="2869648" y="1993306"/>
                  <a:pt x="2864145" y="1994061"/>
                </a:cubicBezTo>
                <a:cubicBezTo>
                  <a:pt x="2872218" y="1978115"/>
                  <a:pt x="2860603" y="1988862"/>
                  <a:pt x="2843662" y="1992498"/>
                </a:cubicBezTo>
                <a:cubicBezTo>
                  <a:pt x="2852423" y="1968542"/>
                  <a:pt x="2804535" y="1987804"/>
                  <a:pt x="2796128" y="1976403"/>
                </a:cubicBezTo>
                <a:cubicBezTo>
                  <a:pt x="2783487" y="1979614"/>
                  <a:pt x="2770278" y="1982573"/>
                  <a:pt x="2756784" y="1985116"/>
                </a:cubicBezTo>
                <a:lnTo>
                  <a:pt x="2748833" y="1986323"/>
                </a:lnTo>
                <a:cubicBezTo>
                  <a:pt x="2748775" y="1986256"/>
                  <a:pt x="2748719" y="1986188"/>
                  <a:pt x="2748661" y="1986122"/>
                </a:cubicBezTo>
                <a:cubicBezTo>
                  <a:pt x="2746906" y="1985902"/>
                  <a:pt x="2744280" y="1986117"/>
                  <a:pt x="2740251" y="1986946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680597" y="1984996"/>
                </a:lnTo>
                <a:cubicBezTo>
                  <a:pt x="2658416" y="1985461"/>
                  <a:pt x="2612251" y="1988312"/>
                  <a:pt x="2578178" y="1990531"/>
                </a:cubicBezTo>
                <a:cubicBezTo>
                  <a:pt x="2545413" y="1998704"/>
                  <a:pt x="2513846" y="1994934"/>
                  <a:pt x="2476147" y="1998305"/>
                </a:cubicBezTo>
                <a:cubicBezTo>
                  <a:pt x="2437134" y="2013637"/>
                  <a:pt x="2413847" y="1999542"/>
                  <a:pt x="2373568" y="2003219"/>
                </a:cubicBezTo>
                <a:cubicBezTo>
                  <a:pt x="2341422" y="2024631"/>
                  <a:pt x="2342856" y="1992997"/>
                  <a:pt x="2321399" y="1989467"/>
                </a:cubicBezTo>
                <a:lnTo>
                  <a:pt x="2315525" y="1989708"/>
                </a:lnTo>
                <a:lnTo>
                  <a:pt x="2300792" y="1994290"/>
                </a:lnTo>
                <a:lnTo>
                  <a:pt x="2295469" y="1996659"/>
                </a:lnTo>
                <a:cubicBezTo>
                  <a:pt x="2291722" y="1998049"/>
                  <a:pt x="2289127" y="1998665"/>
                  <a:pt x="2287219" y="1998750"/>
                </a:cubicBezTo>
                <a:lnTo>
                  <a:pt x="2286948" y="1998596"/>
                </a:lnTo>
                <a:lnTo>
                  <a:pt x="2243069" y="2015111"/>
                </a:lnTo>
                <a:cubicBezTo>
                  <a:pt x="2229030" y="2006206"/>
                  <a:pt x="2188966" y="2031217"/>
                  <a:pt x="2186609" y="2008263"/>
                </a:cubicBezTo>
                <a:cubicBezTo>
                  <a:pt x="2170936" y="2014251"/>
                  <a:pt x="2164097" y="2025782"/>
                  <a:pt x="2164831" y="2010143"/>
                </a:cubicBezTo>
                <a:cubicBezTo>
                  <a:pt x="2159536" y="2011705"/>
                  <a:pt x="2155830" y="2011340"/>
                  <a:pt x="2152836" y="2010048"/>
                </a:cubicBezTo>
                <a:lnTo>
                  <a:pt x="2117102" y="2023004"/>
                </a:lnTo>
                <a:lnTo>
                  <a:pt x="2111935" y="2023163"/>
                </a:lnTo>
                <a:lnTo>
                  <a:pt x="2089991" y="2034193"/>
                </a:lnTo>
                <a:lnTo>
                  <a:pt x="2058061" y="2047942"/>
                </a:lnTo>
                <a:lnTo>
                  <a:pt x="2055737" y="2047704"/>
                </a:lnTo>
                <a:lnTo>
                  <a:pt x="2042244" y="2055560"/>
                </a:lnTo>
                <a:cubicBezTo>
                  <a:pt x="2038090" y="2058656"/>
                  <a:pt x="1978623" y="2070285"/>
                  <a:pt x="1976224" y="2074257"/>
                </a:cubicBezTo>
                <a:cubicBezTo>
                  <a:pt x="1920172" y="2070662"/>
                  <a:pt x="1933546" y="2089824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402655" y="2224964"/>
                  <a:pt x="1409212" y="2231152"/>
                  <a:pt x="1398481" y="2237074"/>
                </a:cubicBezTo>
                <a:cubicBezTo>
                  <a:pt x="1398456" y="2237082"/>
                  <a:pt x="1398432" y="2237089"/>
                  <a:pt x="1398407" y="2237095"/>
                </a:cubicBezTo>
                <a:lnTo>
                  <a:pt x="1370962" y="2237474"/>
                </a:lnTo>
                <a:lnTo>
                  <a:pt x="1356367" y="2235089"/>
                </a:lnTo>
                <a:cubicBezTo>
                  <a:pt x="1346056" y="2233320"/>
                  <a:pt x="1335986" y="2231930"/>
                  <a:pt x="1324828" y="2231968"/>
                </a:cubicBezTo>
                <a:lnTo>
                  <a:pt x="1297744" y="2235849"/>
                </a:lnTo>
                <a:lnTo>
                  <a:pt x="1286236" y="2233135"/>
                </a:lnTo>
                <a:lnTo>
                  <a:pt x="1283504" y="2233797"/>
                </a:lnTo>
                <a:lnTo>
                  <a:pt x="1279765" y="2229639"/>
                </a:ln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64984" y="2224767"/>
                  <a:pt x="812914" y="2202752"/>
                </a:cubicBezTo>
                <a:cubicBezTo>
                  <a:pt x="809419" y="2205714"/>
                  <a:pt x="805091" y="2207855"/>
                  <a:pt x="800195" y="2209407"/>
                </a:cubicBezTo>
                <a:lnTo>
                  <a:pt x="784978" y="2212360"/>
                </a:lnTo>
                <a:lnTo>
                  <a:pt x="681987" y="2216757"/>
                </a:lnTo>
                <a:lnTo>
                  <a:pt x="669923" y="2211682"/>
                </a:lnTo>
                <a:cubicBezTo>
                  <a:pt x="675432" y="2197125"/>
                  <a:pt x="665394" y="2205767"/>
                  <a:pt x="648680" y="2206229"/>
                </a:cubicBezTo>
                <a:cubicBezTo>
                  <a:pt x="653511" y="2183723"/>
                  <a:pt x="607806" y="2194090"/>
                  <a:pt x="597225" y="2180999"/>
                </a:cubicBezTo>
                <a:cubicBezTo>
                  <a:pt x="584838" y="2181847"/>
                  <a:pt x="571827" y="2182333"/>
                  <a:pt x="558449" y="2182346"/>
                </a:cubicBezTo>
                <a:lnTo>
                  <a:pt x="550517" y="2182060"/>
                </a:lnTo>
                <a:lnTo>
                  <a:pt x="550309" y="2181825"/>
                </a:lnTo>
                <a:cubicBezTo>
                  <a:pt x="548471" y="2181269"/>
                  <a:pt x="545824" y="2180990"/>
                  <a:pt x="541836" y="2181063"/>
                </a:cubicBezTo>
                <a:lnTo>
                  <a:pt x="536057" y="2181537"/>
                </a:lnTo>
                <a:lnTo>
                  <a:pt x="520671" y="2180980"/>
                </a:lnTo>
                <a:lnTo>
                  <a:pt x="515024" y="2179258"/>
                </a:lnTo>
                <a:lnTo>
                  <a:pt x="512278" y="2176369"/>
                </a:lnTo>
                <a:lnTo>
                  <a:pt x="480419" y="2167807"/>
                </a:lnTo>
                <a:cubicBezTo>
                  <a:pt x="458012" y="2174781"/>
                  <a:pt x="449332" y="2162566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36093" y="2150634"/>
                  <a:pt x="209811" y="2132011"/>
                  <a:pt x="169207" y="2128100"/>
                </a:cubicBezTo>
                <a:lnTo>
                  <a:pt x="93149" y="2105324"/>
                </a:lnTo>
                <a:lnTo>
                  <a:pt x="88109" y="2106704"/>
                </a:lnTo>
                <a:cubicBezTo>
                  <a:pt x="84511" y="2107398"/>
                  <a:pt x="81960" y="2107528"/>
                  <a:pt x="80022" y="2107254"/>
                </a:cubicBezTo>
                <a:lnTo>
                  <a:pt x="79717" y="2107046"/>
                </a:lnTo>
                <a:lnTo>
                  <a:pt x="72352" y="2107991"/>
                </a:lnTo>
                <a:cubicBezTo>
                  <a:pt x="60160" y="2110089"/>
                  <a:pt x="48530" y="2112610"/>
                  <a:pt x="37645" y="2115401"/>
                </a:cubicBez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293BCD-DA88-77AC-5EEA-79DABC3F9D16}"/>
              </a:ext>
            </a:extLst>
          </p:cNvPr>
          <p:cNvSpPr txBox="1">
            <a:spLocks/>
          </p:cNvSpPr>
          <p:nvPr/>
        </p:nvSpPr>
        <p:spPr>
          <a:xfrm>
            <a:off x="1815154" y="192506"/>
            <a:ext cx="9274512" cy="128435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13C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sz="3000" dirty="0">
                <a:solidFill>
                  <a:schemeClr val="tx1"/>
                </a:solidFill>
                <a:latin typeface="+mn-lt"/>
              </a:rPr>
              <a:t>Critical/Urgent Scenarios</a:t>
            </a:r>
          </a:p>
          <a:p>
            <a:r>
              <a:rPr lang="en-GB" sz="1500" dirty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1500" dirty="0" err="1">
                <a:solidFill>
                  <a:schemeClr val="tx1"/>
                </a:solidFill>
                <a:latin typeface="+mn-lt"/>
              </a:rPr>
              <a:t>equiring</a:t>
            </a:r>
            <a:r>
              <a:rPr lang="en-US" sz="1500" dirty="0">
                <a:solidFill>
                  <a:schemeClr val="tx1"/>
                </a:solidFill>
                <a:latin typeface="+mn-lt"/>
              </a:rPr>
              <a:t> investigation(s) that is/are critical to inform	</a:t>
            </a:r>
          </a:p>
          <a:p>
            <a:r>
              <a:rPr lang="en-US" sz="1500" dirty="0">
                <a:solidFill>
                  <a:schemeClr val="tx1"/>
                </a:solidFill>
                <a:latin typeface="+mn-lt"/>
              </a:rPr>
              <a:t>immediate required treatment which cannot be determined without the</a:t>
            </a:r>
          </a:p>
          <a:p>
            <a:r>
              <a:rPr lang="en-US" sz="1500" dirty="0">
                <a:solidFill>
                  <a:schemeClr val="tx1"/>
                </a:solidFill>
                <a:latin typeface="+mn-lt"/>
              </a:rPr>
              <a:t> investigation e.g. within 0-24 hours</a:t>
            </a:r>
            <a:endParaRPr lang="en-GB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8825EC-D05A-5B1E-48E0-F5E5B0C5F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0460" y="6189260"/>
            <a:ext cx="7831541" cy="668740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7EB827BF-2588-A17E-0472-3B3E78AFF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350720"/>
              </p:ext>
            </p:extLst>
          </p:nvPr>
        </p:nvGraphicFramePr>
        <p:xfrm>
          <a:off x="1357949" y="1476860"/>
          <a:ext cx="10005884" cy="504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992">
                  <a:extLst>
                    <a:ext uri="{9D8B030D-6E8A-4147-A177-3AD203B41FA5}">
                      <a16:colId xmlns:a16="http://schemas.microsoft.com/office/drawing/2014/main" val="2187324093"/>
                    </a:ext>
                  </a:extLst>
                </a:gridCol>
                <a:gridCol w="2112675">
                  <a:extLst>
                    <a:ext uri="{9D8B030D-6E8A-4147-A177-3AD203B41FA5}">
                      <a16:colId xmlns:a16="http://schemas.microsoft.com/office/drawing/2014/main" val="1449233872"/>
                    </a:ext>
                  </a:extLst>
                </a:gridCol>
                <a:gridCol w="2826024">
                  <a:extLst>
                    <a:ext uri="{9D8B030D-6E8A-4147-A177-3AD203B41FA5}">
                      <a16:colId xmlns:a16="http://schemas.microsoft.com/office/drawing/2014/main" val="90267792"/>
                    </a:ext>
                  </a:extLst>
                </a:gridCol>
                <a:gridCol w="1908553">
                  <a:extLst>
                    <a:ext uri="{9D8B030D-6E8A-4147-A177-3AD203B41FA5}">
                      <a16:colId xmlns:a16="http://schemas.microsoft.com/office/drawing/2014/main" val="1688012060"/>
                    </a:ext>
                  </a:extLst>
                </a:gridCol>
                <a:gridCol w="2262640">
                  <a:extLst>
                    <a:ext uri="{9D8B030D-6E8A-4147-A177-3AD203B41FA5}">
                      <a16:colId xmlns:a16="http://schemas.microsoft.com/office/drawing/2014/main" val="3065909203"/>
                    </a:ext>
                  </a:extLst>
                </a:gridCol>
              </a:tblGrid>
              <a:tr h="613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GB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Pathway 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Pathology requirements 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High risk groups 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62171"/>
                  </a:ext>
                </a:extLst>
              </a:tr>
              <a:tr h="2082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Critical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Life threatening clinical presentation</a:t>
                      </a:r>
                      <a:endParaRPr lang="en-GB" sz="160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n-GB" sz="160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Disease and complication management including interventions 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All patients </a:t>
                      </a:r>
                      <a:endParaRPr lang="en-GB" sz="160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Use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emergency</a:t>
                      </a:r>
                      <a:r>
                        <a:rPr lang="en-US" sz="1600">
                          <a:effectLst/>
                          <a:latin typeface="+mn-lt"/>
                        </a:rPr>
                        <a:t> care pathways – A&amp;E, SDEC etc.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sending to emergency care pathways do not take bloods/sample(s)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23229"/>
                  </a:ext>
                </a:extLst>
              </a:tr>
              <a:tr h="147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Urgent / Critical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Preventing emergency attendance and admission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Disease and complication management potential in the community but require diagnostic e.g. renal function, CRP, FBC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All patients </a:t>
                      </a:r>
                      <a:endParaRPr lang="en-GB" sz="160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Use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urgent</a:t>
                      </a:r>
                      <a:r>
                        <a:rPr lang="en-US" sz="1600">
                          <a:effectLst/>
                          <a:latin typeface="+mn-lt"/>
                        </a:rPr>
                        <a:t> pathology pathway (i.e. mutual aid provision)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625245"/>
                  </a:ext>
                </a:extLst>
              </a:tr>
              <a:tr h="876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Critical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Immunosuppressed patients who are clinically unwell/sepsis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All patients with immunosuppression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Use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emergency</a:t>
                      </a:r>
                      <a:r>
                        <a:rPr lang="en-US" sz="1600">
                          <a:effectLst/>
                          <a:latin typeface="+mn-lt"/>
                        </a:rPr>
                        <a:t> care pathways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88" marR="230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513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02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7FEBAD-B571-97EC-0FD1-09FA2BF2035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74634775"/>
              </p:ext>
            </p:extLst>
          </p:nvPr>
        </p:nvGraphicFramePr>
        <p:xfrm>
          <a:off x="916404" y="1208362"/>
          <a:ext cx="10455230" cy="444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615">
                  <a:extLst>
                    <a:ext uri="{9D8B030D-6E8A-4147-A177-3AD203B41FA5}">
                      <a16:colId xmlns:a16="http://schemas.microsoft.com/office/drawing/2014/main" val="2769838704"/>
                    </a:ext>
                  </a:extLst>
                </a:gridCol>
                <a:gridCol w="5227615">
                  <a:extLst>
                    <a:ext uri="{9D8B030D-6E8A-4147-A177-3AD203B41FA5}">
                      <a16:colId xmlns:a16="http://schemas.microsoft.com/office/drawing/2014/main" val="3331588537"/>
                    </a:ext>
                  </a:extLst>
                </a:gridCol>
              </a:tblGrid>
              <a:tr h="507706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Urgent/Important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Routine*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06479"/>
                  </a:ext>
                </a:extLst>
              </a:tr>
              <a:tr h="1392352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Diuretic adjustment in heart failure especially in those with CKD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guidance on monitoring medications will be published by the SEL Medicines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Optimisation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of routine QOF LTC reviews – T2DM, CVD, CKD, etc </a:t>
                      </a: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9605"/>
                  </a:ext>
                </a:extLst>
              </a:tr>
              <a:tr h="870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concern re hypo- or hyperkalaemia - see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here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refer to the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SEL Medicines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Optimisation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 Team’s recommendations on monitoring medications used in long-term conditions e.g. CVD, CKD etc. – guidance expected in w/c 24 June.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79071"/>
                  </a:ext>
                </a:extLst>
              </a:tr>
              <a:tr h="756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hyponatraemia – see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here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(e.g. polydipsia, polyuria)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104463"/>
                  </a:ext>
                </a:extLst>
              </a:tr>
              <a:tr h="870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kidney injury – repeat within 24 hours if possible or if concerned admit to ED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601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30AFEBB-D2E9-0BD4-0C79-B113E6C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96" y="459909"/>
            <a:ext cx="7524521" cy="662782"/>
          </a:xfrm>
        </p:spPr>
        <p:txBody>
          <a:bodyPr/>
          <a:lstStyle/>
          <a:p>
            <a:r>
              <a:rPr lang="en-GB" dirty="0"/>
              <a:t>Renal profile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A4E07-9BC4-F906-4E66-9E61EA4096F1}"/>
              </a:ext>
            </a:extLst>
          </p:cNvPr>
          <p:cNvSpPr txBox="1"/>
          <p:nvPr/>
        </p:nvSpPr>
        <p:spPr>
          <a:xfrm>
            <a:off x="2042809" y="5784636"/>
            <a:ext cx="863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*Record that a test is delayed using the Ardens </a:t>
            </a:r>
            <a:r>
              <a:rPr lang="en-GB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‘</a:t>
            </a:r>
            <a:r>
              <a:rPr lang="en-GB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SEL test delay protocol and template’</a:t>
            </a:r>
            <a:endParaRPr lang="en-GB" b="1" i="1" dirty="0">
              <a:solidFill>
                <a:srgbClr val="7030A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ED498C2-C86E-05C2-88D7-03EE7C8B714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4626416"/>
              </p:ext>
            </p:extLst>
          </p:nvPr>
        </p:nvGraphicFramePr>
        <p:xfrm>
          <a:off x="868576" y="1179572"/>
          <a:ext cx="10635917" cy="491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5917">
                  <a:extLst>
                    <a:ext uri="{9D8B030D-6E8A-4147-A177-3AD203B41FA5}">
                      <a16:colId xmlns:a16="http://schemas.microsoft.com/office/drawing/2014/main" val="1111153649"/>
                    </a:ext>
                  </a:extLst>
                </a:gridCol>
              </a:tblGrid>
              <a:tr h="883701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+mn-lt"/>
                        </a:rPr>
                        <a:t>HYPERKALAEMIA</a:t>
                      </a:r>
                      <a:br>
                        <a:rPr lang="en-GB"/>
                      </a:br>
                      <a:r>
                        <a:rPr lang="en-GB" sz="11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" tooltip="Original URL: https://ukkidney.org/sites/renal.org/files/FINAL%20VERSION%20-%20UKKA%20CLINICAL%20PRACTICE%20GUIDELINE%20-%20MANAGEMENT%20OF%20HYPERKALAEMIA%20IN%20ADULTS%20-%20191223.pdf. Click or tap if you trust this link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https://ukkidney.org/sites/renal.org/files/FINAL%20VERSION%20-%20UKKA%20CLINICAL%20PRACTICE%20GUIDELINE%20-%20MANAGEMENT%20OF%20HYPERKALAEMIA%20IN%20ADULTS%20-%20191223.pdf</a:t>
                      </a:r>
                      <a:endParaRPr lang="en-GB" sz="11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88003"/>
                  </a:ext>
                </a:extLst>
              </a:tr>
              <a:tr h="40352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 — serum potassium concentration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5.5 - 5.9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mmol/l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 — serum potassium concentration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6.0-6.4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mmol/L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— serum potassium concentration  </a:t>
                      </a:r>
                      <a:r>
                        <a:rPr lang="en-GB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GB" sz="1800" b="1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6.5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mmol/L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 hyperkalaemia (K</a:t>
                      </a:r>
                      <a:r>
                        <a:rPr lang="en-GB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5.5 mmol/l):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Withhold relevant medication(s), modify dietary factors; repeat test within 3 days or as soon as it is feasible </a:t>
                      </a: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(urgent/important)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 hyperkalaemia (K</a:t>
                      </a:r>
                      <a:r>
                        <a:rPr lang="en-GB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 – 6.4 mmol/l)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Repeat serum K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 1 day of first detection </a:t>
                      </a: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(urgent)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 if clinically concerned discuss with acute medical team/SDEC </a:t>
                      </a: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(critical)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hyperkalaemia (K</a:t>
                      </a:r>
                      <a:r>
                        <a:rPr lang="en-GB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≥ 6.5 mmol/l):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detected in the community – admit for immediate assessment and treatment via ED </a:t>
                      </a: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(critical)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62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3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92B180-F2EC-9433-C02A-82587A04801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24550324"/>
              </p:ext>
            </p:extLst>
          </p:nvPr>
        </p:nvGraphicFramePr>
        <p:xfrm>
          <a:off x="575511" y="1107952"/>
          <a:ext cx="1134087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0872">
                  <a:extLst>
                    <a:ext uri="{9D8B030D-6E8A-4147-A177-3AD203B41FA5}">
                      <a16:colId xmlns:a16="http://schemas.microsoft.com/office/drawing/2014/main" val="1111153649"/>
                    </a:ext>
                  </a:extLst>
                </a:gridCol>
              </a:tblGrid>
              <a:tr h="486315"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latin typeface="+mn-lt"/>
                        </a:rPr>
                        <a:t>HYPONATRAEMIA</a:t>
                      </a:r>
                      <a:r>
                        <a:rPr lang="en-GB">
                          <a:latin typeface="+mn-lt"/>
                        </a:rPr>
                        <a:t> (</a:t>
                      </a:r>
                      <a:r>
                        <a:rPr lang="en-GB" sz="1800">
                          <a:latin typeface="+mn-lt"/>
                        </a:rPr>
                        <a:t>NICE 2020)</a:t>
                      </a:r>
                      <a:endParaRPr lang="en-GB" b="1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68637"/>
                  </a:ext>
                </a:extLst>
              </a:tr>
              <a:tr h="47415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serum sodium concentration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130–135 mmol/L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serum sodium concentration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125–129 mmol/L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serum sodium concentration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≤125 mmol/L</a:t>
                      </a: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— duration of less than 48 hours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 — duration of 48 hours or more</a:t>
                      </a:r>
                    </a:p>
                    <a:p>
                      <a:endParaRPr lang="en-GB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Asymptomatic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hyponatraemia: The underlying cause of hyponatraemia should be sought in primary care (if possible and appropriate)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(important)</a:t>
                      </a: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Asymptomatic, moderate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hyponatraemia: Specialist advice from SDEC/acute medical team should be sought regarding the need for admission or referral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(urgent)</a:t>
                      </a: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symptomatic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hyponatraemia: Admission to ED/SDEC </a:t>
                      </a:r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(critical)</a:t>
                      </a: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a person has an acute illness that may be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contributing to the hyponatraemia, treat this, consider withholding relevant medication(s) during this time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2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871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 -  Compatibility Mode" id="{C8D68B3C-46FE-8A44-B1C6-695B798B8244}" vid="{D602DA36-49CC-6743-9D3E-2F4DC04F3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8b40b6-2337-4573-ae6a-afbaa425a74d">
      <Terms xmlns="http://schemas.microsoft.com/office/infopath/2007/PartnerControls"/>
    </lcf76f155ced4ddcb4097134ff3c332f>
    <TaxCatchAll xmlns="1de545fd-0aff-465f-8fdd-0ca6948299b6" xsi:nil="true"/>
    <SharedWithUsers xmlns="1de545fd-0aff-465f-8fdd-0ca6948299b6">
      <UserInfo>
        <DisplayName>Fiona Leacock (NHS South East London ICB)</DisplayName>
        <AccountId>36</AccountId>
        <AccountType/>
      </UserInfo>
      <UserInfo>
        <DisplayName>Elizabeth Aitken (NHS South East London ICB)</DisplayName>
        <AccountId>38</AccountId>
        <AccountType/>
      </UserInfo>
      <UserInfo>
        <DisplayName>Paul Larrisey (NHS South East London ICB)</DisplayName>
        <AccountId>12</AccountId>
        <AccountType/>
      </UserInfo>
      <UserInfo>
        <DisplayName>Vanessa Burgess (NHS South East London ICB)</DisplayName>
        <AccountId>48</AccountId>
        <AccountType/>
      </UserInfo>
      <UserInfo>
        <DisplayName>Bom Lee (NHS South East London ICB)</DisplayName>
        <AccountId>53</AccountId>
        <AccountType/>
      </UserInfo>
      <UserInfo>
        <DisplayName>Toby Garrood (NHS South East London ICB)</DisplayName>
        <AccountId>54</AccountId>
        <AccountType/>
      </UserInfo>
      <UserInfo>
        <DisplayName>Prad Velayuthan (NHS South East London ICB)</DisplayName>
        <AccountId>55</AccountId>
        <AccountType/>
      </UserInfo>
      <UserInfo>
        <DisplayName>HOWELL, Sian (THE JENNER PRACTICE)</DisplayName>
        <AccountId>58</AccountId>
        <AccountType/>
      </UserInfo>
      <UserInfo>
        <DisplayName>Mark Essop (NHS South East London ICB)</DisplayName>
        <AccountId>60</AccountId>
        <AccountType/>
      </UserInfo>
      <UserInfo>
        <DisplayName>Benjamin Cahill (NHS South East London ICB)</DisplayName>
        <AccountId>62</AccountId>
        <AccountType/>
      </UserInfo>
      <UserInfo>
        <DisplayName>Finlay Royle (NHS South East London ICB)</DisplayName>
        <AccountId>63</AccountId>
        <AccountType/>
      </UserInfo>
      <UserInfo>
        <DisplayName>Julian Walker (NHS South East London ICB)</DisplayName>
        <AccountId>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1C8168034474AACA67EDD3D3B9852" ma:contentTypeVersion="13" ma:contentTypeDescription="Create a new document." ma:contentTypeScope="" ma:versionID="98a322b941af403d2d946596fbbec1f7">
  <xsd:schema xmlns:xsd="http://www.w3.org/2001/XMLSchema" xmlns:xs="http://www.w3.org/2001/XMLSchema" xmlns:p="http://schemas.microsoft.com/office/2006/metadata/properties" xmlns:ns2="a18b40b6-2337-4573-ae6a-afbaa425a74d" xmlns:ns3="1de545fd-0aff-465f-8fdd-0ca6948299b6" targetNamespace="http://schemas.microsoft.com/office/2006/metadata/properties" ma:root="true" ma:fieldsID="0f9831af7cb1b295b957a4467c3c77e8" ns2:_="" ns3:_="">
    <xsd:import namespace="a18b40b6-2337-4573-ae6a-afbaa425a74d"/>
    <xsd:import namespace="1de545fd-0aff-465f-8fdd-0ca6948299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b40b6-2337-4573-ae6a-afbaa425a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65629fe-fa3b-4d8f-b0ac-4a13011ce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545fd-0aff-465f-8fdd-0ca6948299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9f8fd05-2435-4e77-9e3a-6e22e7f33656}" ma:internalName="TaxCatchAll" ma:showField="CatchAllData" ma:web="1de545fd-0aff-465f-8fdd-0ca6948299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9066BB-6E68-4A9D-9848-A5363CFD3E4F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a18b40b6-2337-4573-ae6a-afbaa425a74d"/>
    <ds:schemaRef ds:uri="http://schemas.openxmlformats.org/package/2006/metadata/core-properties"/>
    <ds:schemaRef ds:uri="1de545fd-0aff-465f-8fdd-0ca6948299b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09BEA6-CA7B-4FBD-8BBB-290507871B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BB1E94-E4CE-4EE4-BD6A-1E841DFA0CF0}">
  <ds:schemaRefs>
    <ds:schemaRef ds:uri="1de545fd-0aff-465f-8fdd-0ca6948299b6"/>
    <ds:schemaRef ds:uri="a18b40b6-2337-4573-ae6a-afbaa425a7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2342</Words>
  <Application>Microsoft Office PowerPoint</Application>
  <PresentationFormat>Widescreen</PresentationFormat>
  <Paragraphs>270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Times New Roman</vt:lpstr>
      <vt:lpstr>Office Theme</vt:lpstr>
      <vt:lpstr>think-cell Slide</vt:lpstr>
      <vt:lpstr>PowerPoint Presentation</vt:lpstr>
      <vt:lpstr>Table of Contents</vt:lpstr>
      <vt:lpstr>Purpose</vt:lpstr>
      <vt:lpstr>General principles during this period</vt:lpstr>
      <vt:lpstr>Definitions</vt:lpstr>
      <vt:lpstr>PowerPoint Presentation</vt:lpstr>
      <vt:lpstr>Renal profile</vt:lpstr>
      <vt:lpstr>PowerPoint Presentation</vt:lpstr>
      <vt:lpstr>PowerPoint Presentation</vt:lpstr>
      <vt:lpstr>PowerPoint Presentation</vt:lpstr>
      <vt:lpstr>Other tests </vt:lpstr>
      <vt:lpstr>Other tests </vt:lpstr>
      <vt:lpstr>Microbiology</vt:lpstr>
      <vt:lpstr>Cellular Pathology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Smart</dc:creator>
  <cp:lastModifiedBy>Julian Walker (NHS South East London ICB)</cp:lastModifiedBy>
  <cp:revision>3</cp:revision>
  <dcterms:created xsi:type="dcterms:W3CDTF">2022-06-15T14:33:04Z</dcterms:created>
  <dcterms:modified xsi:type="dcterms:W3CDTF">2024-06-21T16:01:40Z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0x010100CB21C8168034474AACA67EDD3D3B9852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</Properties>
</file>