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5"/>
  </p:sldMasterIdLst>
  <p:notesMasterIdLst>
    <p:notesMasterId r:id="rId9"/>
  </p:notesMasterIdLst>
  <p:sldIdLst>
    <p:sldId id="257" r:id="rId6"/>
    <p:sldId id="284" r:id="rId7"/>
    <p:sldId id="266" r:id="rId8"/>
  </p:sldIdLst>
  <p:sldSz cx="12192000" cy="6858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BBD34-C378-4A24-BC66-099259644E2F}" v="45" dt="2024-06-07T12:33:49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9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5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C2909-A1D4-9941-6C5D-11CB25560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12F19-6492-DA47-953D-143B592A78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E06791-CDBF-A647-8444-DF777B63999E}" type="datetimeFigureOut">
              <a:rPr lang="en-US"/>
              <a:pPr>
                <a:defRPr/>
              </a:pPr>
              <a:t>6/13/2024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C2EAD5-306E-5D6B-3A8C-A7EBFA142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FADCA2-986A-8495-B1A1-055029DE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55A8D-F194-1CEF-E639-BFD13897CF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8ED3-560E-1E75-C627-0F6EDF164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6726BC-5D2B-5E4B-962F-582EB5C04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6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footer 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DF79393-F0C2-F093-EA57-C6FE02599E89}"/>
              </a:ext>
            </a:extLst>
          </p:cNvPr>
          <p:cNvSpPr/>
          <p:nvPr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15DD5-CA35-230E-E777-24DF6B527F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B21422-1590-694D-A969-F6789BD7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4F447-8CA9-33BE-E377-5978DF6D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0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footer 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DF79393-F0C2-F093-EA57-C6FE02599E89}"/>
              </a:ext>
            </a:extLst>
          </p:cNvPr>
          <p:cNvSpPr/>
          <p:nvPr/>
        </p:nvSpPr>
        <p:spPr>
          <a:xfrm>
            <a:off x="0" y="6440488"/>
            <a:ext cx="12192000" cy="427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15DD5-CA35-230E-E777-24DF6B527F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B21422-1590-694D-A969-F6789BD7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458B4A-1704-7FAA-2888-97123A65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39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4378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12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11412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6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OHS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5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9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7218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34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30205A-CB70-50C1-E147-5EAE15B0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03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7DDF92-55D2-78E4-26D7-7AA8751B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9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72277B-7A2D-22ED-C8AB-644257FA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1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E7A0A-806F-0072-E9CF-DB48F2F6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04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68FF4BEC-E65A-6F08-D64C-F02B55D18DD7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8100" imgH="38100" progId="TCLayout.ActiveDocument.1">
                  <p:embed/>
                </p:oleObj>
              </mc:Choice>
              <mc:Fallback>
                <p:oleObj name="think-cell Slide" r:id="rId16" imgW="38100" imgH="3810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68FF4BEC-E65A-6F08-D64C-F02B55D18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3" r:id="rId6"/>
    <p:sldLayoutId id="2147483695" r:id="rId7"/>
    <p:sldLayoutId id="2147483694" r:id="rId8"/>
    <p:sldLayoutId id="2147483696" r:id="rId9"/>
    <p:sldLayoutId id="2147483689" r:id="rId10"/>
    <p:sldLayoutId id="2147483692" r:id="rId11"/>
    <p:sldLayoutId id="2147483690" r:id="rId12"/>
    <p:sldLayoutId id="2147483691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e/Upu05MamVC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ECB8A-2B4C-BD9B-6213-8F06F9F5C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788" y="2660519"/>
            <a:ext cx="9426575" cy="18527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Primary Care Quality Alert Reporting for </a:t>
            </a:r>
            <a:r>
              <a:rPr lang="en-US" dirty="0" err="1"/>
              <a:t>Synnovis</a:t>
            </a:r>
            <a:r>
              <a:rPr lang="en-US" dirty="0"/>
              <a:t>/Pathology Incident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540ACE-DC40-9A25-12B0-CA5D24DDB302}"/>
              </a:ext>
            </a:extLst>
          </p:cNvPr>
          <p:cNvSpPr txBox="1">
            <a:spLocks/>
          </p:cNvSpPr>
          <p:nvPr/>
        </p:nvSpPr>
        <p:spPr>
          <a:xfrm>
            <a:off x="458788" y="5580185"/>
            <a:ext cx="3011243" cy="4317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DDFF05-E97A-6C9A-C06D-AA7580EA7B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013" y="1228131"/>
            <a:ext cx="11326153" cy="4563070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In response to the Synnovis Pathology Cyber-attack SEL ICB Incident Management has developed a process for monitoring, identifying and responding to potential patient harm as a result of the ongoing service delivery impact.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SEL ICB has developed a shortened Quality Alert form for Primary Care Clinicians to report concerns regarding potential or actual harm specifically related to the </a:t>
            </a:r>
            <a:r>
              <a:rPr lang="en-GB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Synnovis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pathology cyber attack and reduced pathology availability. The QAs will be reviewed daily and will also by reviewed weekly to identify any new themes trends risks issues.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Primary Care Clinicians will be expected to follow their current clinical processes for immediate escalation of individual patient clinical concerns. 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  <a:ea typeface="MS Mincho" panose="02020609040205080304" pitchFamily="49" charset="-128"/>
              </a:rPr>
              <a:t>The scope for this process is limited to the level 3 critical incident that was declared due to the Cyber attack at </a:t>
            </a:r>
            <a:r>
              <a:rPr lang="en-GB" sz="1800" dirty="0" err="1">
                <a:solidFill>
                  <a:schemeClr val="tx1"/>
                </a:solidFill>
                <a:ea typeface="MS Mincho" panose="02020609040205080304" pitchFamily="49" charset="-128"/>
              </a:rPr>
              <a:t>Synnovis</a:t>
            </a:r>
            <a:r>
              <a:rPr lang="en-GB" sz="1800" dirty="0">
                <a:solidFill>
                  <a:schemeClr val="tx1"/>
                </a:solidFill>
                <a:ea typeface="MS Mincho" panose="02020609040205080304" pitchFamily="49" charset="-128"/>
              </a:rPr>
              <a:t> on Monday 3 June 2024.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chemeClr val="tx1"/>
              </a:solidFill>
              <a:ea typeface="MS Mincho" panose="02020609040205080304" pitchFamily="49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  <a:ea typeface="MS Mincho" panose="02020609040205080304" pitchFamily="49" charset="-128"/>
              </a:rPr>
              <a:t>Quality Alerts can be raised about system issues or individual patient incidents or concerns.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chemeClr val="tx1"/>
              </a:solidFill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GB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endParaRPr lang="en-GB" sz="1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32313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39412-9195-D993-3419-A872FA4962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5B21422-1590-694D-A969-F6789BD7D2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74A4E5-2086-C5B0-60DB-EFA851E5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232009"/>
            <a:ext cx="7994029" cy="662782"/>
          </a:xfrm>
        </p:spPr>
        <p:txBody>
          <a:bodyPr vert="horz" lIns="91440" tIns="45720" rIns="91440" bIns="45720" anchor="ctr"/>
          <a:lstStyle/>
          <a:p>
            <a:r>
              <a:rPr lang="en-US" dirty="0">
                <a:latin typeface="Arial"/>
                <a:cs typeface="Arial"/>
              </a:rPr>
              <a:t>SEL System Potential Harms Monitoring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9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DDFF05-E97A-6C9A-C06D-AA7580EA7B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013" y="1133883"/>
            <a:ext cx="11326153" cy="4899025"/>
          </a:xfrm>
        </p:spPr>
        <p:txBody>
          <a:bodyPr/>
          <a:lstStyle/>
          <a:p>
            <a:pPr marL="0" indent="0">
              <a:buNone/>
            </a:pPr>
            <a:endParaRPr lang="en-GB" sz="18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Quality Team are working on a feedback process regarding alerts and further update on this will be communicated w/c 17/6/24. </a:t>
            </a:r>
          </a:p>
          <a:p>
            <a:pPr marL="0" indent="0">
              <a:buNone/>
            </a:pPr>
            <a:endParaRPr lang="en-GB" sz="18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  <a:ea typeface="Calibri" panose="020F0502020204030204" pitchFamily="34" charset="0"/>
              </a:rPr>
              <a:t>The Quality Alert form can be accessed via the link below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tx1"/>
              </a:solidFill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32313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39412-9195-D993-3419-A872FA4962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5B21422-1590-694D-A969-F6789BD7D2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74A4E5-2086-C5B0-60DB-EFA851E5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</a:t>
            </a:r>
            <a:br>
              <a:rPr lang="en-US"/>
            </a:br>
            <a:r>
              <a:rPr lang="en-US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BD70A-38AD-9266-DD25-3A01264B8AFA}"/>
              </a:ext>
            </a:extLst>
          </p:cNvPr>
          <p:cNvSpPr txBox="1"/>
          <p:nvPr/>
        </p:nvSpPr>
        <p:spPr>
          <a:xfrm>
            <a:off x="2650434" y="290971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800" u="sng" dirty="0">
              <a:solidFill>
                <a:srgbClr val="467886"/>
              </a:solidFill>
              <a:effectLst/>
              <a:ea typeface="Aptos" panose="020B0004020202020204" pitchFamily="34" charset="0"/>
              <a:hlinkClick r:id="rId2"/>
            </a:endParaRPr>
          </a:p>
          <a:p>
            <a:pPr algn="ctr"/>
            <a:endParaRPr lang="en-GB" u="sng" dirty="0">
              <a:solidFill>
                <a:srgbClr val="467886"/>
              </a:solidFill>
              <a:ea typeface="Aptos" panose="020B0004020202020204" pitchFamily="34" charset="0"/>
              <a:hlinkClick r:id="rId2"/>
            </a:endParaRPr>
          </a:p>
          <a:p>
            <a:pPr algn="ctr"/>
            <a:r>
              <a:rPr lang="en-GB" sz="1800" u="sng" dirty="0">
                <a:solidFill>
                  <a:srgbClr val="467886"/>
                </a:solidFill>
                <a:effectLst/>
                <a:ea typeface="Aptos" panose="020B0004020202020204" pitchFamily="34" charset="0"/>
                <a:hlinkClick r:id="rId2"/>
              </a:rPr>
              <a:t>https://forms.office.com/e/Upu05MamVC</a:t>
            </a:r>
            <a:r>
              <a:rPr lang="en-GB" sz="1800" u="sng" dirty="0">
                <a:solidFill>
                  <a:srgbClr val="467886"/>
                </a:solidFill>
                <a:effectLst/>
                <a:ea typeface="Aptos" panose="020B0004020202020204" pitchFamily="34" charset="0"/>
              </a:rPr>
              <a:t>#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60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 -  Compatibility Mode" id="{C8D68B3C-46FE-8A44-B1C6-695B798B8244}" vid="{D602DA36-49CC-6743-9D3E-2F4DC04F3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L CCG Document" ma:contentTypeID="0x0101009CEB1DA2CC907747900298E7F35D742E00F13642654194F54FA045E444820F5562" ma:contentTypeVersion="3" ma:contentTypeDescription="" ma:contentTypeScope="" ma:versionID="69ff97691cdf8ea65c78cb67230bdc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haredContentType xmlns="Microsoft.SharePoint.Taxonomy.ContentTypeSync" SourceId="c65629fe-fa3b-4d8f-b0ac-4a13011ce303" ContentTypeId="0x0101009CEB1DA2CC907747900298E7F35D742E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BF90C-97F1-403D-81A2-8987A6E99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9066BB-6E68-4A9D-9848-A5363CFD3E4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e5ea0305-6ae3-4a7b-8729-2f15ecae32e8"/>
  </ds:schemaRefs>
</ds:datastoreItem>
</file>

<file path=customXml/itemProps3.xml><?xml version="1.0" encoding="utf-8"?>
<ds:datastoreItem xmlns:ds="http://schemas.openxmlformats.org/officeDocument/2006/customXml" ds:itemID="{6B0A27E5-B058-48D8-B8A2-41A8C00DC2E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109BEA6-CA7B-4FBD-8BBB-290507871B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32113</TotalTime>
  <Words>223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MS Mincho</vt:lpstr>
      <vt:lpstr>Aptos</vt:lpstr>
      <vt:lpstr>Arial</vt:lpstr>
      <vt:lpstr>Calibri</vt:lpstr>
      <vt:lpstr>Calibri Light</vt:lpstr>
      <vt:lpstr>Cambria</vt:lpstr>
      <vt:lpstr>Symbol</vt:lpstr>
      <vt:lpstr>Office Theme</vt:lpstr>
      <vt:lpstr>think-cell Slide</vt:lpstr>
      <vt:lpstr>PowerPoint Presentation</vt:lpstr>
      <vt:lpstr>SEL System Potential Harms Monitoring </vt:lpstr>
      <vt:lpstr>Reporting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Smart</dc:creator>
  <cp:lastModifiedBy>Paul Larrisey (NHS South East London ICB)</cp:lastModifiedBy>
  <cp:revision>63</cp:revision>
  <dcterms:created xsi:type="dcterms:W3CDTF">2022-06-15T14:33:04Z</dcterms:created>
  <dcterms:modified xsi:type="dcterms:W3CDTF">2024-06-13T19:02:49Z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0x0101009CEB1DA2CC907747900298E7F35D742E00F13642654194F54FA045E444820F5562</vt:lpwstr>
  </property>
</Properties>
</file>