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diagrams/data1.xml" ContentType="application/vnd.openxmlformats-officedocument.drawingml.diagramData+xml"/>
  <Override PartName="/ppt/presentation.xml" ContentType="application/vnd.openxmlformats-officedocument.presentationml.presentation.main+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diagrams/layout1.xml" ContentType="application/vnd.openxmlformats-officedocument.drawingml.diagramLayout+xml"/>
  <Override PartName="/ppt/notesMasters/notesMaster1.xml" ContentType="application/vnd.openxmlformats-officedocument.presentationml.notesMaster+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57" r:id="rId3"/>
    <p:sldId id="261" r:id="rId4"/>
    <p:sldId id="613" r:id="rId5"/>
    <p:sldId id="606" r:id="rId6"/>
    <p:sldId id="607" r:id="rId7"/>
    <p:sldId id="608" r:id="rId8"/>
    <p:sldId id="611" r:id="rId9"/>
    <p:sldId id="262" r:id="rId10"/>
    <p:sldId id="274" r:id="rId11"/>
    <p:sldId id="260" r:id="rId12"/>
    <p:sldId id="271" r:id="rId13"/>
    <p:sldId id="263" r:id="rId14"/>
    <p:sldId id="266" r:id="rId15"/>
    <p:sldId id="270" r:id="rId16"/>
    <p:sldId id="265" r:id="rId17"/>
    <p:sldId id="267" r:id="rId18"/>
    <p:sldId id="269" r:id="rId19"/>
    <p:sldId id="268" r:id="rId20"/>
    <p:sldId id="27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33"/>
    <p:restoredTop sz="95574"/>
  </p:normalViewPr>
  <p:slideViewPr>
    <p:cSldViewPr snapToGrid="0" snapToObjects="1">
      <p:cViewPr varScale="1">
        <p:scale>
          <a:sx n="105" d="100"/>
          <a:sy n="105" d="100"/>
        </p:scale>
        <p:origin x="4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customXml" Target="../customXml/item1.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1A7123-56EA-4C3A-A1B8-D6F7974945D2}"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7B4F9E1C-BE19-4AEE-B183-A829E3D9F99B}">
      <dgm:prSet/>
      <dgm:spPr/>
      <dgm:t>
        <a:bodyPr/>
        <a:lstStyle/>
        <a:p>
          <a:pPr>
            <a:lnSpc>
              <a:spcPct val="100000"/>
            </a:lnSpc>
            <a:defRPr cap="all"/>
          </a:pPr>
          <a:r>
            <a:rPr lang="en-US"/>
            <a:t>Pattern recognition </a:t>
          </a:r>
        </a:p>
      </dgm:t>
    </dgm:pt>
    <dgm:pt modelId="{47B0ECF1-60DA-4BA7-9F2B-E3DD24EA9F69}" type="parTrans" cxnId="{41F1C586-B661-42C6-9489-FD8759E1E2BB}">
      <dgm:prSet/>
      <dgm:spPr/>
      <dgm:t>
        <a:bodyPr/>
        <a:lstStyle/>
        <a:p>
          <a:endParaRPr lang="en-US"/>
        </a:p>
      </dgm:t>
    </dgm:pt>
    <dgm:pt modelId="{73CDCDAA-9AC9-4DC2-B1A3-E58E4337E2AC}" type="sibTrans" cxnId="{41F1C586-B661-42C6-9489-FD8759E1E2BB}">
      <dgm:prSet/>
      <dgm:spPr/>
      <dgm:t>
        <a:bodyPr/>
        <a:lstStyle/>
        <a:p>
          <a:endParaRPr lang="en-US"/>
        </a:p>
      </dgm:t>
    </dgm:pt>
    <dgm:pt modelId="{547CD3D4-C4C7-4540-988F-9EC993CB5254}">
      <dgm:prSet/>
      <dgm:spPr/>
      <dgm:t>
        <a:bodyPr/>
        <a:lstStyle/>
        <a:p>
          <a:pPr>
            <a:lnSpc>
              <a:spcPct val="100000"/>
            </a:lnSpc>
            <a:defRPr cap="all"/>
          </a:pPr>
          <a:r>
            <a:rPr lang="en-US"/>
            <a:t>Problem list: dynamic, clear</a:t>
          </a:r>
        </a:p>
      </dgm:t>
    </dgm:pt>
    <dgm:pt modelId="{344C85FE-C047-4ADE-BB9F-8FDC9EF956F6}" type="parTrans" cxnId="{1687A42F-A684-4F10-823D-53A34531252A}">
      <dgm:prSet/>
      <dgm:spPr/>
      <dgm:t>
        <a:bodyPr/>
        <a:lstStyle/>
        <a:p>
          <a:endParaRPr lang="en-US"/>
        </a:p>
      </dgm:t>
    </dgm:pt>
    <dgm:pt modelId="{E40385AF-DD57-4111-9DB2-9D5FC2E70053}" type="sibTrans" cxnId="{1687A42F-A684-4F10-823D-53A34531252A}">
      <dgm:prSet/>
      <dgm:spPr/>
      <dgm:t>
        <a:bodyPr/>
        <a:lstStyle/>
        <a:p>
          <a:endParaRPr lang="en-US"/>
        </a:p>
      </dgm:t>
    </dgm:pt>
    <dgm:pt modelId="{1C96942F-586B-414B-BA91-0803910B8335}" type="pres">
      <dgm:prSet presAssocID="{8F1A7123-56EA-4C3A-A1B8-D6F7974945D2}" presName="root" presStyleCnt="0">
        <dgm:presLayoutVars>
          <dgm:dir/>
          <dgm:resizeHandles val="exact"/>
        </dgm:presLayoutVars>
      </dgm:prSet>
      <dgm:spPr/>
    </dgm:pt>
    <dgm:pt modelId="{9CA93611-8881-4818-919D-9832CEA9434A}" type="pres">
      <dgm:prSet presAssocID="{7B4F9E1C-BE19-4AEE-B183-A829E3D9F99B}" presName="compNode" presStyleCnt="0"/>
      <dgm:spPr/>
    </dgm:pt>
    <dgm:pt modelId="{AD26B81F-6E6C-4DBB-BBF8-27A125F5BDB8}" type="pres">
      <dgm:prSet presAssocID="{7B4F9E1C-BE19-4AEE-B183-A829E3D9F99B}" presName="iconBgRect" presStyleLbl="bgShp" presStyleIdx="0" presStyleCnt="2"/>
      <dgm:spPr/>
    </dgm:pt>
    <dgm:pt modelId="{0433E783-3F5C-4208-9534-6BF778A5F92F}" type="pres">
      <dgm:prSet presAssocID="{7B4F9E1C-BE19-4AEE-B183-A829E3D9F99B}" presName="iconRect" presStyleLbl="nod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agnifying glass with solid fill"/>
        </a:ext>
      </dgm:extLst>
    </dgm:pt>
    <dgm:pt modelId="{4EC44B0E-744D-4DE3-8515-B5928EE31D99}" type="pres">
      <dgm:prSet presAssocID="{7B4F9E1C-BE19-4AEE-B183-A829E3D9F99B}" presName="spaceRect" presStyleCnt="0"/>
      <dgm:spPr/>
    </dgm:pt>
    <dgm:pt modelId="{809E6370-FFC8-4D49-8095-0120382187DE}" type="pres">
      <dgm:prSet presAssocID="{7B4F9E1C-BE19-4AEE-B183-A829E3D9F99B}" presName="textRect" presStyleLbl="revTx" presStyleIdx="0" presStyleCnt="2">
        <dgm:presLayoutVars>
          <dgm:chMax val="1"/>
          <dgm:chPref val="1"/>
        </dgm:presLayoutVars>
      </dgm:prSet>
      <dgm:spPr/>
    </dgm:pt>
    <dgm:pt modelId="{85BAF5A8-E23A-4823-A19E-2EAEA2E48CF4}" type="pres">
      <dgm:prSet presAssocID="{73CDCDAA-9AC9-4DC2-B1A3-E58E4337E2AC}" presName="sibTrans" presStyleCnt="0"/>
      <dgm:spPr/>
    </dgm:pt>
    <dgm:pt modelId="{E49D5495-DC71-482A-8625-65E098581D8B}" type="pres">
      <dgm:prSet presAssocID="{547CD3D4-C4C7-4540-988F-9EC993CB5254}" presName="compNode" presStyleCnt="0"/>
      <dgm:spPr/>
    </dgm:pt>
    <dgm:pt modelId="{5071C1D9-2C80-4E97-BBA9-F7C55BE8CB07}" type="pres">
      <dgm:prSet presAssocID="{547CD3D4-C4C7-4540-988F-9EC993CB5254}" presName="iconBgRect" presStyleLbl="bgShp" presStyleIdx="1" presStyleCnt="2"/>
      <dgm:spPr/>
    </dgm:pt>
    <dgm:pt modelId="{DE41FE41-737E-41AA-B22C-372C78C902C1}" type="pres">
      <dgm:prSet presAssocID="{547CD3D4-C4C7-4540-988F-9EC993CB5254}"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heckList with solid fill"/>
        </a:ext>
      </dgm:extLst>
    </dgm:pt>
    <dgm:pt modelId="{7D2184B8-4138-422F-880D-42C1F924A075}" type="pres">
      <dgm:prSet presAssocID="{547CD3D4-C4C7-4540-988F-9EC993CB5254}" presName="spaceRect" presStyleCnt="0"/>
      <dgm:spPr/>
    </dgm:pt>
    <dgm:pt modelId="{7850CB21-B8A6-4CB8-B2FE-1B54E944F983}" type="pres">
      <dgm:prSet presAssocID="{547CD3D4-C4C7-4540-988F-9EC993CB5254}" presName="textRect" presStyleLbl="revTx" presStyleIdx="1" presStyleCnt="2">
        <dgm:presLayoutVars>
          <dgm:chMax val="1"/>
          <dgm:chPref val="1"/>
        </dgm:presLayoutVars>
      </dgm:prSet>
      <dgm:spPr/>
    </dgm:pt>
  </dgm:ptLst>
  <dgm:cxnLst>
    <dgm:cxn modelId="{1687A42F-A684-4F10-823D-53A34531252A}" srcId="{8F1A7123-56EA-4C3A-A1B8-D6F7974945D2}" destId="{547CD3D4-C4C7-4540-988F-9EC993CB5254}" srcOrd="1" destOrd="0" parTransId="{344C85FE-C047-4ADE-BB9F-8FDC9EF956F6}" sibTransId="{E40385AF-DD57-4111-9DB2-9D5FC2E70053}"/>
    <dgm:cxn modelId="{41F1C586-B661-42C6-9489-FD8759E1E2BB}" srcId="{8F1A7123-56EA-4C3A-A1B8-D6F7974945D2}" destId="{7B4F9E1C-BE19-4AEE-B183-A829E3D9F99B}" srcOrd="0" destOrd="0" parTransId="{47B0ECF1-60DA-4BA7-9F2B-E3DD24EA9F69}" sibTransId="{73CDCDAA-9AC9-4DC2-B1A3-E58E4337E2AC}"/>
    <dgm:cxn modelId="{6BCC86D1-4F6C-D24F-B0C5-61096245E7D8}" type="presOf" srcId="{8F1A7123-56EA-4C3A-A1B8-D6F7974945D2}" destId="{1C96942F-586B-414B-BA91-0803910B8335}" srcOrd="0" destOrd="0" presId="urn:microsoft.com/office/officeart/2018/5/layout/IconCircleLabelList"/>
    <dgm:cxn modelId="{9944F4EA-6E77-D443-9A95-A6068522AFCE}" type="presOf" srcId="{547CD3D4-C4C7-4540-988F-9EC993CB5254}" destId="{7850CB21-B8A6-4CB8-B2FE-1B54E944F983}" srcOrd="0" destOrd="0" presId="urn:microsoft.com/office/officeart/2018/5/layout/IconCircleLabelList"/>
    <dgm:cxn modelId="{E11750F5-0E0E-8E4B-96DA-6C8FBE6272A1}" type="presOf" srcId="{7B4F9E1C-BE19-4AEE-B183-A829E3D9F99B}" destId="{809E6370-FFC8-4D49-8095-0120382187DE}" srcOrd="0" destOrd="0" presId="urn:microsoft.com/office/officeart/2018/5/layout/IconCircleLabelList"/>
    <dgm:cxn modelId="{916209B9-B82D-CC48-8EC4-4F06C5BBCC92}" type="presParOf" srcId="{1C96942F-586B-414B-BA91-0803910B8335}" destId="{9CA93611-8881-4818-919D-9832CEA9434A}" srcOrd="0" destOrd="0" presId="urn:microsoft.com/office/officeart/2018/5/layout/IconCircleLabelList"/>
    <dgm:cxn modelId="{14E1AF5C-A43B-1A4C-AFAB-39377214DDF0}" type="presParOf" srcId="{9CA93611-8881-4818-919D-9832CEA9434A}" destId="{AD26B81F-6E6C-4DBB-BBF8-27A125F5BDB8}" srcOrd="0" destOrd="0" presId="urn:microsoft.com/office/officeart/2018/5/layout/IconCircleLabelList"/>
    <dgm:cxn modelId="{0A71A44E-99D0-084F-9C45-79229A6E8BC8}" type="presParOf" srcId="{9CA93611-8881-4818-919D-9832CEA9434A}" destId="{0433E783-3F5C-4208-9534-6BF778A5F92F}" srcOrd="1" destOrd="0" presId="urn:microsoft.com/office/officeart/2018/5/layout/IconCircleLabelList"/>
    <dgm:cxn modelId="{3568EDED-D7CF-654A-AE88-565061823BC1}" type="presParOf" srcId="{9CA93611-8881-4818-919D-9832CEA9434A}" destId="{4EC44B0E-744D-4DE3-8515-B5928EE31D99}" srcOrd="2" destOrd="0" presId="urn:microsoft.com/office/officeart/2018/5/layout/IconCircleLabelList"/>
    <dgm:cxn modelId="{651AE8E2-59C0-B34C-877A-56370B78C073}" type="presParOf" srcId="{9CA93611-8881-4818-919D-9832CEA9434A}" destId="{809E6370-FFC8-4D49-8095-0120382187DE}" srcOrd="3" destOrd="0" presId="urn:microsoft.com/office/officeart/2018/5/layout/IconCircleLabelList"/>
    <dgm:cxn modelId="{EAEDA9D5-0BFC-DB49-99F9-05FFD692F0AB}" type="presParOf" srcId="{1C96942F-586B-414B-BA91-0803910B8335}" destId="{85BAF5A8-E23A-4823-A19E-2EAEA2E48CF4}" srcOrd="1" destOrd="0" presId="urn:microsoft.com/office/officeart/2018/5/layout/IconCircleLabelList"/>
    <dgm:cxn modelId="{EFE44543-E88A-2748-8E5C-D87F9013C12E}" type="presParOf" srcId="{1C96942F-586B-414B-BA91-0803910B8335}" destId="{E49D5495-DC71-482A-8625-65E098581D8B}" srcOrd="2" destOrd="0" presId="urn:microsoft.com/office/officeart/2018/5/layout/IconCircleLabelList"/>
    <dgm:cxn modelId="{55996949-91EF-6846-AD03-913ECFC184FB}" type="presParOf" srcId="{E49D5495-DC71-482A-8625-65E098581D8B}" destId="{5071C1D9-2C80-4E97-BBA9-F7C55BE8CB07}" srcOrd="0" destOrd="0" presId="urn:microsoft.com/office/officeart/2018/5/layout/IconCircleLabelList"/>
    <dgm:cxn modelId="{3E1F83AF-3991-6A43-AD13-4568AC581C74}" type="presParOf" srcId="{E49D5495-DC71-482A-8625-65E098581D8B}" destId="{DE41FE41-737E-41AA-B22C-372C78C902C1}" srcOrd="1" destOrd="0" presId="urn:microsoft.com/office/officeart/2018/5/layout/IconCircleLabelList"/>
    <dgm:cxn modelId="{79E4B723-C06E-F543-A75A-152580F0B8B2}" type="presParOf" srcId="{E49D5495-DC71-482A-8625-65E098581D8B}" destId="{7D2184B8-4138-422F-880D-42C1F924A075}" srcOrd="2" destOrd="0" presId="urn:microsoft.com/office/officeart/2018/5/layout/IconCircleLabelList"/>
    <dgm:cxn modelId="{267F515F-6AD7-7B4B-8632-595ED6A1F9D9}" type="presParOf" srcId="{E49D5495-DC71-482A-8625-65E098581D8B}" destId="{7850CB21-B8A6-4CB8-B2FE-1B54E944F983}"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26B81F-6E6C-4DBB-BBF8-27A125F5BDB8}">
      <dsp:nvSpPr>
        <dsp:cNvPr id="0" name=""/>
        <dsp:cNvSpPr/>
      </dsp:nvSpPr>
      <dsp:spPr>
        <a:xfrm>
          <a:off x="2040228" y="467711"/>
          <a:ext cx="2196000" cy="2196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33E783-3F5C-4208-9534-6BF778A5F92F}">
      <dsp:nvSpPr>
        <dsp:cNvPr id="0" name=""/>
        <dsp:cNvSpPr/>
      </dsp:nvSpPr>
      <dsp:spPr>
        <a:xfrm>
          <a:off x="2508228" y="935711"/>
          <a:ext cx="1260000" cy="126000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9E6370-FFC8-4D49-8095-0120382187DE}">
      <dsp:nvSpPr>
        <dsp:cNvPr id="0" name=""/>
        <dsp:cNvSpPr/>
      </dsp:nvSpPr>
      <dsp:spPr>
        <a:xfrm>
          <a:off x="1338228" y="3347712"/>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Pattern recognition </a:t>
          </a:r>
        </a:p>
      </dsp:txBody>
      <dsp:txXfrm>
        <a:off x="1338228" y="3347712"/>
        <a:ext cx="3600000" cy="720000"/>
      </dsp:txXfrm>
    </dsp:sp>
    <dsp:sp modelId="{5071C1D9-2C80-4E97-BBA9-F7C55BE8CB07}">
      <dsp:nvSpPr>
        <dsp:cNvPr id="0" name=""/>
        <dsp:cNvSpPr/>
      </dsp:nvSpPr>
      <dsp:spPr>
        <a:xfrm>
          <a:off x="6270228" y="467711"/>
          <a:ext cx="2196000" cy="2196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41FE41-737E-41AA-B22C-372C78C902C1}">
      <dsp:nvSpPr>
        <dsp:cNvPr id="0" name=""/>
        <dsp:cNvSpPr/>
      </dsp:nvSpPr>
      <dsp:spPr>
        <a:xfrm>
          <a:off x="6738228" y="935711"/>
          <a:ext cx="1260000" cy="126000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50CB21-B8A6-4CB8-B2FE-1B54E944F983}">
      <dsp:nvSpPr>
        <dsp:cNvPr id="0" name=""/>
        <dsp:cNvSpPr/>
      </dsp:nvSpPr>
      <dsp:spPr>
        <a:xfrm>
          <a:off x="5568228" y="3347712"/>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Problem list: dynamic, clear</a:t>
          </a:r>
        </a:p>
      </dsp:txBody>
      <dsp:txXfrm>
        <a:off x="5568228" y="3347712"/>
        <a:ext cx="360000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1C24FF-CC2F-4D45-99B7-858566AC82EA}" type="datetimeFigureOut">
              <a:rPr lang="en-US" smtClean="0"/>
              <a:t>5/5/21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849A1F-7BB0-124D-B7F7-57D31ECB1E84}" type="slidenum">
              <a:rPr lang="en-US" smtClean="0"/>
              <a:t>‹#›</a:t>
            </a:fld>
            <a:endParaRPr lang="en-US"/>
          </a:p>
        </p:txBody>
      </p:sp>
    </p:spTree>
    <p:extLst>
      <p:ext uri="{BB962C8B-B14F-4D97-AF65-F5344CB8AC3E}">
        <p14:creationId xmlns:p14="http://schemas.microsoft.com/office/powerpoint/2010/main" val="431056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A3E30-8F75-324E-86F4-BA7264F7026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C22B369-45EC-AC4A-BD2B-257290E13A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360674C-8A87-0545-BF78-CDCD6AD55B09}"/>
              </a:ext>
            </a:extLst>
          </p:cNvPr>
          <p:cNvSpPr>
            <a:spLocks noGrp="1"/>
          </p:cNvSpPr>
          <p:nvPr>
            <p:ph type="dt" sz="half" idx="10"/>
          </p:nvPr>
        </p:nvSpPr>
        <p:spPr/>
        <p:txBody>
          <a:bodyPr/>
          <a:lstStyle/>
          <a:p>
            <a:fld id="{7509F0E5-DE97-7045-A232-08AE7BAE9D2B}" type="datetime1">
              <a:rPr lang="en-GB" smtClean="0"/>
              <a:t>05/05/2021</a:t>
            </a:fld>
            <a:endParaRPr lang="en-US"/>
          </a:p>
        </p:txBody>
      </p:sp>
      <p:sp>
        <p:nvSpPr>
          <p:cNvPr id="5" name="Footer Placeholder 4">
            <a:extLst>
              <a:ext uri="{FF2B5EF4-FFF2-40B4-BE49-F238E27FC236}">
                <a16:creationId xmlns:a16="http://schemas.microsoft.com/office/drawing/2014/main" id="{F214067E-A488-8641-8AB1-C3024BD8076B}"/>
              </a:ext>
            </a:extLst>
          </p:cNvPr>
          <p:cNvSpPr>
            <a:spLocks noGrp="1"/>
          </p:cNvSpPr>
          <p:nvPr>
            <p:ph type="ftr" sz="quarter" idx="11"/>
          </p:nvPr>
        </p:nvSpPr>
        <p:spPr/>
        <p:txBody>
          <a:bodyPr/>
          <a:lstStyle/>
          <a:p>
            <a:r>
              <a:rPr lang="en-US"/>
              <a:t>Taken from Bond Solon training 'Clincial Leaership in Safeguarding' March 2021</a:t>
            </a:r>
          </a:p>
        </p:txBody>
      </p:sp>
      <p:sp>
        <p:nvSpPr>
          <p:cNvPr id="6" name="Slide Number Placeholder 5">
            <a:extLst>
              <a:ext uri="{FF2B5EF4-FFF2-40B4-BE49-F238E27FC236}">
                <a16:creationId xmlns:a16="http://schemas.microsoft.com/office/drawing/2014/main" id="{BD3C1406-F0EA-D145-92A5-AFF0071ABD1D}"/>
              </a:ext>
            </a:extLst>
          </p:cNvPr>
          <p:cNvSpPr>
            <a:spLocks noGrp="1"/>
          </p:cNvSpPr>
          <p:nvPr>
            <p:ph type="sldNum" sz="quarter" idx="12"/>
          </p:nvPr>
        </p:nvSpPr>
        <p:spPr/>
        <p:txBody>
          <a:bodyPr/>
          <a:lstStyle/>
          <a:p>
            <a:fld id="{E5B00B94-637B-5A46-936E-059000FE23D3}" type="slidenum">
              <a:rPr lang="en-US" smtClean="0"/>
              <a:t>‹#›</a:t>
            </a:fld>
            <a:endParaRPr lang="en-US"/>
          </a:p>
        </p:txBody>
      </p:sp>
    </p:spTree>
    <p:extLst>
      <p:ext uri="{BB962C8B-B14F-4D97-AF65-F5344CB8AC3E}">
        <p14:creationId xmlns:p14="http://schemas.microsoft.com/office/powerpoint/2010/main" val="1310826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3819D-7410-7947-A9D4-FB6F15245C94}"/>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A130FF1-2058-814C-B6F1-D70515ED634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E5FC8AC-EB1D-FE43-BDDD-5D48895816D9}"/>
              </a:ext>
            </a:extLst>
          </p:cNvPr>
          <p:cNvSpPr>
            <a:spLocks noGrp="1"/>
          </p:cNvSpPr>
          <p:nvPr>
            <p:ph type="dt" sz="half" idx="10"/>
          </p:nvPr>
        </p:nvSpPr>
        <p:spPr/>
        <p:txBody>
          <a:bodyPr/>
          <a:lstStyle/>
          <a:p>
            <a:fld id="{AE243EF0-028D-CC47-B814-34C3505E0567}" type="datetime1">
              <a:rPr lang="en-GB" smtClean="0"/>
              <a:t>05/05/2021</a:t>
            </a:fld>
            <a:endParaRPr lang="en-US"/>
          </a:p>
        </p:txBody>
      </p:sp>
      <p:sp>
        <p:nvSpPr>
          <p:cNvPr id="5" name="Footer Placeholder 4">
            <a:extLst>
              <a:ext uri="{FF2B5EF4-FFF2-40B4-BE49-F238E27FC236}">
                <a16:creationId xmlns:a16="http://schemas.microsoft.com/office/drawing/2014/main" id="{526CEBCA-F6F8-B74F-80D1-F8F1F4BCABBB}"/>
              </a:ext>
            </a:extLst>
          </p:cNvPr>
          <p:cNvSpPr>
            <a:spLocks noGrp="1"/>
          </p:cNvSpPr>
          <p:nvPr>
            <p:ph type="ftr" sz="quarter" idx="11"/>
          </p:nvPr>
        </p:nvSpPr>
        <p:spPr/>
        <p:txBody>
          <a:bodyPr/>
          <a:lstStyle/>
          <a:p>
            <a:r>
              <a:rPr lang="en-US"/>
              <a:t>Taken from Bond Solon training 'Clincial Leaership in Safeguarding' March 2021</a:t>
            </a:r>
          </a:p>
        </p:txBody>
      </p:sp>
      <p:sp>
        <p:nvSpPr>
          <p:cNvPr id="6" name="Slide Number Placeholder 5">
            <a:extLst>
              <a:ext uri="{FF2B5EF4-FFF2-40B4-BE49-F238E27FC236}">
                <a16:creationId xmlns:a16="http://schemas.microsoft.com/office/drawing/2014/main" id="{601D960C-93A1-0744-97BE-62EB15624209}"/>
              </a:ext>
            </a:extLst>
          </p:cNvPr>
          <p:cNvSpPr>
            <a:spLocks noGrp="1"/>
          </p:cNvSpPr>
          <p:nvPr>
            <p:ph type="sldNum" sz="quarter" idx="12"/>
          </p:nvPr>
        </p:nvSpPr>
        <p:spPr/>
        <p:txBody>
          <a:bodyPr/>
          <a:lstStyle/>
          <a:p>
            <a:fld id="{E5B00B94-637B-5A46-936E-059000FE23D3}" type="slidenum">
              <a:rPr lang="en-US" smtClean="0"/>
              <a:t>‹#›</a:t>
            </a:fld>
            <a:endParaRPr lang="en-US"/>
          </a:p>
        </p:txBody>
      </p:sp>
    </p:spTree>
    <p:extLst>
      <p:ext uri="{BB962C8B-B14F-4D97-AF65-F5344CB8AC3E}">
        <p14:creationId xmlns:p14="http://schemas.microsoft.com/office/powerpoint/2010/main" val="17048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ACD2A6-511D-4840-BA32-96055928082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BD74B07-74F8-EC48-9D8B-FCB7B3DF912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FD42BEE-CF0E-1648-BEBD-9AA52A514965}"/>
              </a:ext>
            </a:extLst>
          </p:cNvPr>
          <p:cNvSpPr>
            <a:spLocks noGrp="1"/>
          </p:cNvSpPr>
          <p:nvPr>
            <p:ph type="dt" sz="half" idx="10"/>
          </p:nvPr>
        </p:nvSpPr>
        <p:spPr/>
        <p:txBody>
          <a:bodyPr/>
          <a:lstStyle/>
          <a:p>
            <a:fld id="{21CBAC5A-C2DF-3048-944B-40800CB3B653}" type="datetime1">
              <a:rPr lang="en-GB" smtClean="0"/>
              <a:t>05/05/2021</a:t>
            </a:fld>
            <a:endParaRPr lang="en-US"/>
          </a:p>
        </p:txBody>
      </p:sp>
      <p:sp>
        <p:nvSpPr>
          <p:cNvPr id="5" name="Footer Placeholder 4">
            <a:extLst>
              <a:ext uri="{FF2B5EF4-FFF2-40B4-BE49-F238E27FC236}">
                <a16:creationId xmlns:a16="http://schemas.microsoft.com/office/drawing/2014/main" id="{AB26F610-580F-2D43-86D8-6BA822218ECB}"/>
              </a:ext>
            </a:extLst>
          </p:cNvPr>
          <p:cNvSpPr>
            <a:spLocks noGrp="1"/>
          </p:cNvSpPr>
          <p:nvPr>
            <p:ph type="ftr" sz="quarter" idx="11"/>
          </p:nvPr>
        </p:nvSpPr>
        <p:spPr/>
        <p:txBody>
          <a:bodyPr/>
          <a:lstStyle/>
          <a:p>
            <a:r>
              <a:rPr lang="en-US"/>
              <a:t>Taken from Bond Solon training 'Clincial Leaership in Safeguarding' March 2021</a:t>
            </a:r>
          </a:p>
        </p:txBody>
      </p:sp>
      <p:sp>
        <p:nvSpPr>
          <p:cNvPr id="6" name="Slide Number Placeholder 5">
            <a:extLst>
              <a:ext uri="{FF2B5EF4-FFF2-40B4-BE49-F238E27FC236}">
                <a16:creationId xmlns:a16="http://schemas.microsoft.com/office/drawing/2014/main" id="{7BCAAACD-5D22-AE41-A96C-17D1F298B778}"/>
              </a:ext>
            </a:extLst>
          </p:cNvPr>
          <p:cNvSpPr>
            <a:spLocks noGrp="1"/>
          </p:cNvSpPr>
          <p:nvPr>
            <p:ph type="sldNum" sz="quarter" idx="12"/>
          </p:nvPr>
        </p:nvSpPr>
        <p:spPr/>
        <p:txBody>
          <a:bodyPr/>
          <a:lstStyle/>
          <a:p>
            <a:fld id="{E5B00B94-637B-5A46-936E-059000FE23D3}" type="slidenum">
              <a:rPr lang="en-US" smtClean="0"/>
              <a:t>‹#›</a:t>
            </a:fld>
            <a:endParaRPr lang="en-US"/>
          </a:p>
        </p:txBody>
      </p:sp>
    </p:spTree>
    <p:extLst>
      <p:ext uri="{BB962C8B-B14F-4D97-AF65-F5344CB8AC3E}">
        <p14:creationId xmlns:p14="http://schemas.microsoft.com/office/powerpoint/2010/main" val="1472461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ADB81-74BD-9A42-A3E2-0DACC821558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B9548E6-A6F4-8E4B-AB62-F2091DDB771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36A06A6-9323-1249-8D05-7815291C2CB4}"/>
              </a:ext>
            </a:extLst>
          </p:cNvPr>
          <p:cNvSpPr>
            <a:spLocks noGrp="1"/>
          </p:cNvSpPr>
          <p:nvPr>
            <p:ph type="dt" sz="half" idx="10"/>
          </p:nvPr>
        </p:nvSpPr>
        <p:spPr/>
        <p:txBody>
          <a:bodyPr/>
          <a:lstStyle/>
          <a:p>
            <a:fld id="{8DC8704C-531B-4C4A-B531-95DC5DBC908A}" type="datetime1">
              <a:rPr lang="en-GB" smtClean="0"/>
              <a:t>05/05/2021</a:t>
            </a:fld>
            <a:endParaRPr lang="en-US"/>
          </a:p>
        </p:txBody>
      </p:sp>
      <p:sp>
        <p:nvSpPr>
          <p:cNvPr id="5" name="Footer Placeholder 4">
            <a:extLst>
              <a:ext uri="{FF2B5EF4-FFF2-40B4-BE49-F238E27FC236}">
                <a16:creationId xmlns:a16="http://schemas.microsoft.com/office/drawing/2014/main" id="{ED9F07A2-F49D-A642-823A-27B3B78050F0}"/>
              </a:ext>
            </a:extLst>
          </p:cNvPr>
          <p:cNvSpPr>
            <a:spLocks noGrp="1"/>
          </p:cNvSpPr>
          <p:nvPr>
            <p:ph type="ftr" sz="quarter" idx="11"/>
          </p:nvPr>
        </p:nvSpPr>
        <p:spPr/>
        <p:txBody>
          <a:bodyPr/>
          <a:lstStyle/>
          <a:p>
            <a:r>
              <a:rPr lang="en-US"/>
              <a:t>Taken from Bond Solon training 'Clincial Leaership in Safeguarding' March 2021</a:t>
            </a:r>
          </a:p>
        </p:txBody>
      </p:sp>
      <p:sp>
        <p:nvSpPr>
          <p:cNvPr id="6" name="Slide Number Placeholder 5">
            <a:extLst>
              <a:ext uri="{FF2B5EF4-FFF2-40B4-BE49-F238E27FC236}">
                <a16:creationId xmlns:a16="http://schemas.microsoft.com/office/drawing/2014/main" id="{519F1B40-3F86-F340-A57F-8D1AE9711023}"/>
              </a:ext>
            </a:extLst>
          </p:cNvPr>
          <p:cNvSpPr>
            <a:spLocks noGrp="1"/>
          </p:cNvSpPr>
          <p:nvPr>
            <p:ph type="sldNum" sz="quarter" idx="12"/>
          </p:nvPr>
        </p:nvSpPr>
        <p:spPr/>
        <p:txBody>
          <a:bodyPr/>
          <a:lstStyle/>
          <a:p>
            <a:fld id="{E5B00B94-637B-5A46-936E-059000FE23D3}" type="slidenum">
              <a:rPr lang="en-US" smtClean="0"/>
              <a:t>‹#›</a:t>
            </a:fld>
            <a:endParaRPr lang="en-US"/>
          </a:p>
        </p:txBody>
      </p:sp>
    </p:spTree>
    <p:extLst>
      <p:ext uri="{BB962C8B-B14F-4D97-AF65-F5344CB8AC3E}">
        <p14:creationId xmlns:p14="http://schemas.microsoft.com/office/powerpoint/2010/main" val="2194101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E2609-238D-9C4F-B501-EBF3B032D64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CAADE81-8E21-FA46-85A6-E1FDA99B83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0DEB6BD-CD1D-BF43-9A2D-10752E57EBE0}"/>
              </a:ext>
            </a:extLst>
          </p:cNvPr>
          <p:cNvSpPr>
            <a:spLocks noGrp="1"/>
          </p:cNvSpPr>
          <p:nvPr>
            <p:ph type="dt" sz="half" idx="10"/>
          </p:nvPr>
        </p:nvSpPr>
        <p:spPr/>
        <p:txBody>
          <a:bodyPr/>
          <a:lstStyle/>
          <a:p>
            <a:fld id="{61A92F27-4525-104D-BBF5-2EB2464DC23A}" type="datetime1">
              <a:rPr lang="en-GB" smtClean="0"/>
              <a:t>05/05/2021</a:t>
            </a:fld>
            <a:endParaRPr lang="en-US"/>
          </a:p>
        </p:txBody>
      </p:sp>
      <p:sp>
        <p:nvSpPr>
          <p:cNvPr id="5" name="Footer Placeholder 4">
            <a:extLst>
              <a:ext uri="{FF2B5EF4-FFF2-40B4-BE49-F238E27FC236}">
                <a16:creationId xmlns:a16="http://schemas.microsoft.com/office/drawing/2014/main" id="{2FCEC294-CFEC-3044-ACBA-20402F8E5C3F}"/>
              </a:ext>
            </a:extLst>
          </p:cNvPr>
          <p:cNvSpPr>
            <a:spLocks noGrp="1"/>
          </p:cNvSpPr>
          <p:nvPr>
            <p:ph type="ftr" sz="quarter" idx="11"/>
          </p:nvPr>
        </p:nvSpPr>
        <p:spPr/>
        <p:txBody>
          <a:bodyPr/>
          <a:lstStyle/>
          <a:p>
            <a:r>
              <a:rPr lang="en-US"/>
              <a:t>Taken from Bond Solon training 'Clincial Leaership in Safeguarding' March 2021</a:t>
            </a:r>
          </a:p>
        </p:txBody>
      </p:sp>
      <p:sp>
        <p:nvSpPr>
          <p:cNvPr id="6" name="Slide Number Placeholder 5">
            <a:extLst>
              <a:ext uri="{FF2B5EF4-FFF2-40B4-BE49-F238E27FC236}">
                <a16:creationId xmlns:a16="http://schemas.microsoft.com/office/drawing/2014/main" id="{5CEEA246-FF74-4D47-A7BC-CE6AFED181D4}"/>
              </a:ext>
            </a:extLst>
          </p:cNvPr>
          <p:cNvSpPr>
            <a:spLocks noGrp="1"/>
          </p:cNvSpPr>
          <p:nvPr>
            <p:ph type="sldNum" sz="quarter" idx="12"/>
          </p:nvPr>
        </p:nvSpPr>
        <p:spPr/>
        <p:txBody>
          <a:bodyPr/>
          <a:lstStyle/>
          <a:p>
            <a:fld id="{E5B00B94-637B-5A46-936E-059000FE23D3}" type="slidenum">
              <a:rPr lang="en-US" smtClean="0"/>
              <a:t>‹#›</a:t>
            </a:fld>
            <a:endParaRPr lang="en-US"/>
          </a:p>
        </p:txBody>
      </p:sp>
    </p:spTree>
    <p:extLst>
      <p:ext uri="{BB962C8B-B14F-4D97-AF65-F5344CB8AC3E}">
        <p14:creationId xmlns:p14="http://schemas.microsoft.com/office/powerpoint/2010/main" val="2449385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F8E68-580D-AE40-9E26-F21596B1374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FEEB348-063D-4B44-B9C5-C495C3523C9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062C2CE-3A80-D741-85E6-BA424154BDF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FC30586-F2D2-234F-B883-2A90D1883494}"/>
              </a:ext>
            </a:extLst>
          </p:cNvPr>
          <p:cNvSpPr>
            <a:spLocks noGrp="1"/>
          </p:cNvSpPr>
          <p:nvPr>
            <p:ph type="dt" sz="half" idx="10"/>
          </p:nvPr>
        </p:nvSpPr>
        <p:spPr/>
        <p:txBody>
          <a:bodyPr/>
          <a:lstStyle/>
          <a:p>
            <a:fld id="{128E44B4-A027-284C-A611-AC10A32C14A1}" type="datetime1">
              <a:rPr lang="en-GB" smtClean="0"/>
              <a:t>05/05/2021</a:t>
            </a:fld>
            <a:endParaRPr lang="en-US"/>
          </a:p>
        </p:txBody>
      </p:sp>
      <p:sp>
        <p:nvSpPr>
          <p:cNvPr id="6" name="Footer Placeholder 5">
            <a:extLst>
              <a:ext uri="{FF2B5EF4-FFF2-40B4-BE49-F238E27FC236}">
                <a16:creationId xmlns:a16="http://schemas.microsoft.com/office/drawing/2014/main" id="{B0FCE369-E913-7F4E-B962-A62B91849712}"/>
              </a:ext>
            </a:extLst>
          </p:cNvPr>
          <p:cNvSpPr>
            <a:spLocks noGrp="1"/>
          </p:cNvSpPr>
          <p:nvPr>
            <p:ph type="ftr" sz="quarter" idx="11"/>
          </p:nvPr>
        </p:nvSpPr>
        <p:spPr/>
        <p:txBody>
          <a:bodyPr/>
          <a:lstStyle/>
          <a:p>
            <a:r>
              <a:rPr lang="en-US"/>
              <a:t>Taken from Bond Solon training 'Clincial Leaership in Safeguarding' March 2021</a:t>
            </a:r>
          </a:p>
        </p:txBody>
      </p:sp>
      <p:sp>
        <p:nvSpPr>
          <p:cNvPr id="7" name="Slide Number Placeholder 6">
            <a:extLst>
              <a:ext uri="{FF2B5EF4-FFF2-40B4-BE49-F238E27FC236}">
                <a16:creationId xmlns:a16="http://schemas.microsoft.com/office/drawing/2014/main" id="{96DCFC8E-091A-D94A-91E4-974F59FC4CED}"/>
              </a:ext>
            </a:extLst>
          </p:cNvPr>
          <p:cNvSpPr>
            <a:spLocks noGrp="1"/>
          </p:cNvSpPr>
          <p:nvPr>
            <p:ph type="sldNum" sz="quarter" idx="12"/>
          </p:nvPr>
        </p:nvSpPr>
        <p:spPr/>
        <p:txBody>
          <a:bodyPr/>
          <a:lstStyle/>
          <a:p>
            <a:fld id="{E5B00B94-637B-5A46-936E-059000FE23D3}" type="slidenum">
              <a:rPr lang="en-US" smtClean="0"/>
              <a:t>‹#›</a:t>
            </a:fld>
            <a:endParaRPr lang="en-US"/>
          </a:p>
        </p:txBody>
      </p:sp>
    </p:spTree>
    <p:extLst>
      <p:ext uri="{BB962C8B-B14F-4D97-AF65-F5344CB8AC3E}">
        <p14:creationId xmlns:p14="http://schemas.microsoft.com/office/powerpoint/2010/main" val="1307352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191F2-27D8-5948-B913-766D93DAE03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23EAA7D-D5F0-8C41-BF90-2777E3706B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82C2E37-ADB5-DE47-B725-A6A101AA730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FCDAC939-D88E-E94B-A6E7-2E3520FB7F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5E9F069-F6F2-6643-BF9D-7F970C76453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73AF90F-3A70-8342-9185-3EB510FB0E5E}"/>
              </a:ext>
            </a:extLst>
          </p:cNvPr>
          <p:cNvSpPr>
            <a:spLocks noGrp="1"/>
          </p:cNvSpPr>
          <p:nvPr>
            <p:ph type="dt" sz="half" idx="10"/>
          </p:nvPr>
        </p:nvSpPr>
        <p:spPr/>
        <p:txBody>
          <a:bodyPr/>
          <a:lstStyle/>
          <a:p>
            <a:fld id="{35E354D7-AEA0-BE48-BB30-56F680C868C2}" type="datetime1">
              <a:rPr lang="en-GB" smtClean="0"/>
              <a:t>05/05/2021</a:t>
            </a:fld>
            <a:endParaRPr lang="en-US"/>
          </a:p>
        </p:txBody>
      </p:sp>
      <p:sp>
        <p:nvSpPr>
          <p:cNvPr id="8" name="Footer Placeholder 7">
            <a:extLst>
              <a:ext uri="{FF2B5EF4-FFF2-40B4-BE49-F238E27FC236}">
                <a16:creationId xmlns:a16="http://schemas.microsoft.com/office/drawing/2014/main" id="{7E396F3D-E756-5647-9C4E-DB117245CE92}"/>
              </a:ext>
            </a:extLst>
          </p:cNvPr>
          <p:cNvSpPr>
            <a:spLocks noGrp="1"/>
          </p:cNvSpPr>
          <p:nvPr>
            <p:ph type="ftr" sz="quarter" idx="11"/>
          </p:nvPr>
        </p:nvSpPr>
        <p:spPr/>
        <p:txBody>
          <a:bodyPr/>
          <a:lstStyle/>
          <a:p>
            <a:r>
              <a:rPr lang="en-US"/>
              <a:t>Taken from Bond Solon training 'Clincial Leaership in Safeguarding' March 2021</a:t>
            </a:r>
          </a:p>
        </p:txBody>
      </p:sp>
      <p:sp>
        <p:nvSpPr>
          <p:cNvPr id="9" name="Slide Number Placeholder 8">
            <a:extLst>
              <a:ext uri="{FF2B5EF4-FFF2-40B4-BE49-F238E27FC236}">
                <a16:creationId xmlns:a16="http://schemas.microsoft.com/office/drawing/2014/main" id="{030ED52B-0E58-5C41-8497-0E6A88126DB6}"/>
              </a:ext>
            </a:extLst>
          </p:cNvPr>
          <p:cNvSpPr>
            <a:spLocks noGrp="1"/>
          </p:cNvSpPr>
          <p:nvPr>
            <p:ph type="sldNum" sz="quarter" idx="12"/>
          </p:nvPr>
        </p:nvSpPr>
        <p:spPr/>
        <p:txBody>
          <a:bodyPr/>
          <a:lstStyle/>
          <a:p>
            <a:fld id="{E5B00B94-637B-5A46-936E-059000FE23D3}" type="slidenum">
              <a:rPr lang="en-US" smtClean="0"/>
              <a:t>‹#›</a:t>
            </a:fld>
            <a:endParaRPr lang="en-US"/>
          </a:p>
        </p:txBody>
      </p:sp>
    </p:spTree>
    <p:extLst>
      <p:ext uri="{BB962C8B-B14F-4D97-AF65-F5344CB8AC3E}">
        <p14:creationId xmlns:p14="http://schemas.microsoft.com/office/powerpoint/2010/main" val="107700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E48BE-B101-5A4A-B53A-CD33081EF116}"/>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816E4D7-A72A-9D48-9681-184D716C8732}"/>
              </a:ext>
            </a:extLst>
          </p:cNvPr>
          <p:cNvSpPr>
            <a:spLocks noGrp="1"/>
          </p:cNvSpPr>
          <p:nvPr>
            <p:ph type="dt" sz="half" idx="10"/>
          </p:nvPr>
        </p:nvSpPr>
        <p:spPr/>
        <p:txBody>
          <a:bodyPr/>
          <a:lstStyle/>
          <a:p>
            <a:fld id="{7A9E6F0B-A800-1942-831B-529EB43B3B74}" type="datetime1">
              <a:rPr lang="en-GB" smtClean="0"/>
              <a:t>05/05/2021</a:t>
            </a:fld>
            <a:endParaRPr lang="en-US"/>
          </a:p>
        </p:txBody>
      </p:sp>
      <p:sp>
        <p:nvSpPr>
          <p:cNvPr id="4" name="Footer Placeholder 3">
            <a:extLst>
              <a:ext uri="{FF2B5EF4-FFF2-40B4-BE49-F238E27FC236}">
                <a16:creationId xmlns:a16="http://schemas.microsoft.com/office/drawing/2014/main" id="{9BD93571-E8DB-8749-AAE9-E463C56CAD35}"/>
              </a:ext>
            </a:extLst>
          </p:cNvPr>
          <p:cNvSpPr>
            <a:spLocks noGrp="1"/>
          </p:cNvSpPr>
          <p:nvPr>
            <p:ph type="ftr" sz="quarter" idx="11"/>
          </p:nvPr>
        </p:nvSpPr>
        <p:spPr/>
        <p:txBody>
          <a:bodyPr/>
          <a:lstStyle/>
          <a:p>
            <a:r>
              <a:rPr lang="en-US"/>
              <a:t>Taken from Bond Solon training 'Clincial Leaership in Safeguarding' March 2021</a:t>
            </a:r>
          </a:p>
        </p:txBody>
      </p:sp>
      <p:sp>
        <p:nvSpPr>
          <p:cNvPr id="5" name="Slide Number Placeholder 4">
            <a:extLst>
              <a:ext uri="{FF2B5EF4-FFF2-40B4-BE49-F238E27FC236}">
                <a16:creationId xmlns:a16="http://schemas.microsoft.com/office/drawing/2014/main" id="{A4DD0FA4-081E-C04F-B1AD-08537A708CED}"/>
              </a:ext>
            </a:extLst>
          </p:cNvPr>
          <p:cNvSpPr>
            <a:spLocks noGrp="1"/>
          </p:cNvSpPr>
          <p:nvPr>
            <p:ph type="sldNum" sz="quarter" idx="12"/>
          </p:nvPr>
        </p:nvSpPr>
        <p:spPr/>
        <p:txBody>
          <a:bodyPr/>
          <a:lstStyle/>
          <a:p>
            <a:fld id="{E5B00B94-637B-5A46-936E-059000FE23D3}" type="slidenum">
              <a:rPr lang="en-US" smtClean="0"/>
              <a:t>‹#›</a:t>
            </a:fld>
            <a:endParaRPr lang="en-US"/>
          </a:p>
        </p:txBody>
      </p:sp>
    </p:spTree>
    <p:extLst>
      <p:ext uri="{BB962C8B-B14F-4D97-AF65-F5344CB8AC3E}">
        <p14:creationId xmlns:p14="http://schemas.microsoft.com/office/powerpoint/2010/main" val="2467714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41789F-85FC-8F42-816B-0D0EC5BB6677}"/>
              </a:ext>
            </a:extLst>
          </p:cNvPr>
          <p:cNvSpPr>
            <a:spLocks noGrp="1"/>
          </p:cNvSpPr>
          <p:nvPr>
            <p:ph type="dt" sz="half" idx="10"/>
          </p:nvPr>
        </p:nvSpPr>
        <p:spPr/>
        <p:txBody>
          <a:bodyPr/>
          <a:lstStyle/>
          <a:p>
            <a:fld id="{5E1C940E-647C-0D4A-900A-B41F47575D36}" type="datetime1">
              <a:rPr lang="en-GB" smtClean="0"/>
              <a:t>05/05/2021</a:t>
            </a:fld>
            <a:endParaRPr lang="en-US"/>
          </a:p>
        </p:txBody>
      </p:sp>
      <p:sp>
        <p:nvSpPr>
          <p:cNvPr id="3" name="Footer Placeholder 2">
            <a:extLst>
              <a:ext uri="{FF2B5EF4-FFF2-40B4-BE49-F238E27FC236}">
                <a16:creationId xmlns:a16="http://schemas.microsoft.com/office/drawing/2014/main" id="{BE033119-02BC-AE4A-9002-89D71A2A32FF}"/>
              </a:ext>
            </a:extLst>
          </p:cNvPr>
          <p:cNvSpPr>
            <a:spLocks noGrp="1"/>
          </p:cNvSpPr>
          <p:nvPr>
            <p:ph type="ftr" sz="quarter" idx="11"/>
          </p:nvPr>
        </p:nvSpPr>
        <p:spPr/>
        <p:txBody>
          <a:bodyPr/>
          <a:lstStyle/>
          <a:p>
            <a:r>
              <a:rPr lang="en-US"/>
              <a:t>Taken from Bond Solon training 'Clincial Leaership in Safeguarding' March 2021</a:t>
            </a:r>
          </a:p>
        </p:txBody>
      </p:sp>
      <p:sp>
        <p:nvSpPr>
          <p:cNvPr id="4" name="Slide Number Placeholder 3">
            <a:extLst>
              <a:ext uri="{FF2B5EF4-FFF2-40B4-BE49-F238E27FC236}">
                <a16:creationId xmlns:a16="http://schemas.microsoft.com/office/drawing/2014/main" id="{083876C1-CB9D-6941-AEB1-F0DCF264B835}"/>
              </a:ext>
            </a:extLst>
          </p:cNvPr>
          <p:cNvSpPr>
            <a:spLocks noGrp="1"/>
          </p:cNvSpPr>
          <p:nvPr>
            <p:ph type="sldNum" sz="quarter" idx="12"/>
          </p:nvPr>
        </p:nvSpPr>
        <p:spPr/>
        <p:txBody>
          <a:bodyPr/>
          <a:lstStyle/>
          <a:p>
            <a:fld id="{E5B00B94-637B-5A46-936E-059000FE23D3}" type="slidenum">
              <a:rPr lang="en-US" smtClean="0"/>
              <a:t>‹#›</a:t>
            </a:fld>
            <a:endParaRPr lang="en-US"/>
          </a:p>
        </p:txBody>
      </p:sp>
    </p:spTree>
    <p:extLst>
      <p:ext uri="{BB962C8B-B14F-4D97-AF65-F5344CB8AC3E}">
        <p14:creationId xmlns:p14="http://schemas.microsoft.com/office/powerpoint/2010/main" val="377147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2997B-7A96-FB45-90AA-8EE3BF32DD7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47E53D8-AF12-2E4C-B2A3-2AE93C19BF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9EFD7C9-EDA8-DE4D-B7B0-546B817551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A539F14-7127-C144-8FDB-1F0B6A5C2151}"/>
              </a:ext>
            </a:extLst>
          </p:cNvPr>
          <p:cNvSpPr>
            <a:spLocks noGrp="1"/>
          </p:cNvSpPr>
          <p:nvPr>
            <p:ph type="dt" sz="half" idx="10"/>
          </p:nvPr>
        </p:nvSpPr>
        <p:spPr/>
        <p:txBody>
          <a:bodyPr/>
          <a:lstStyle/>
          <a:p>
            <a:fld id="{DD79B820-469A-4F4B-8101-D7979F46B6EE}" type="datetime1">
              <a:rPr lang="en-GB" smtClean="0"/>
              <a:t>05/05/2021</a:t>
            </a:fld>
            <a:endParaRPr lang="en-US"/>
          </a:p>
        </p:txBody>
      </p:sp>
      <p:sp>
        <p:nvSpPr>
          <p:cNvPr id="6" name="Footer Placeholder 5">
            <a:extLst>
              <a:ext uri="{FF2B5EF4-FFF2-40B4-BE49-F238E27FC236}">
                <a16:creationId xmlns:a16="http://schemas.microsoft.com/office/drawing/2014/main" id="{7E897CC4-332A-DA4D-891F-D0D313CA04F7}"/>
              </a:ext>
            </a:extLst>
          </p:cNvPr>
          <p:cNvSpPr>
            <a:spLocks noGrp="1"/>
          </p:cNvSpPr>
          <p:nvPr>
            <p:ph type="ftr" sz="quarter" idx="11"/>
          </p:nvPr>
        </p:nvSpPr>
        <p:spPr/>
        <p:txBody>
          <a:bodyPr/>
          <a:lstStyle/>
          <a:p>
            <a:r>
              <a:rPr lang="en-US"/>
              <a:t>Taken from Bond Solon training 'Clincial Leaership in Safeguarding' March 2021</a:t>
            </a:r>
          </a:p>
        </p:txBody>
      </p:sp>
      <p:sp>
        <p:nvSpPr>
          <p:cNvPr id="7" name="Slide Number Placeholder 6">
            <a:extLst>
              <a:ext uri="{FF2B5EF4-FFF2-40B4-BE49-F238E27FC236}">
                <a16:creationId xmlns:a16="http://schemas.microsoft.com/office/drawing/2014/main" id="{66B42186-A2CB-0045-BD84-696DD7E3CC17}"/>
              </a:ext>
            </a:extLst>
          </p:cNvPr>
          <p:cNvSpPr>
            <a:spLocks noGrp="1"/>
          </p:cNvSpPr>
          <p:nvPr>
            <p:ph type="sldNum" sz="quarter" idx="12"/>
          </p:nvPr>
        </p:nvSpPr>
        <p:spPr/>
        <p:txBody>
          <a:bodyPr/>
          <a:lstStyle/>
          <a:p>
            <a:fld id="{E5B00B94-637B-5A46-936E-059000FE23D3}" type="slidenum">
              <a:rPr lang="en-US" smtClean="0"/>
              <a:t>‹#›</a:t>
            </a:fld>
            <a:endParaRPr lang="en-US"/>
          </a:p>
        </p:txBody>
      </p:sp>
    </p:spTree>
    <p:extLst>
      <p:ext uri="{BB962C8B-B14F-4D97-AF65-F5344CB8AC3E}">
        <p14:creationId xmlns:p14="http://schemas.microsoft.com/office/powerpoint/2010/main" val="2678991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71BD6-62E2-6645-9142-DC7B375DF3D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30D9CEC-B631-D146-AEA3-FF29B86F78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86B8F95-2300-2E47-A4D8-666180BF81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E2C6832-5EB8-4E40-84B9-829C9197F382}"/>
              </a:ext>
            </a:extLst>
          </p:cNvPr>
          <p:cNvSpPr>
            <a:spLocks noGrp="1"/>
          </p:cNvSpPr>
          <p:nvPr>
            <p:ph type="dt" sz="half" idx="10"/>
          </p:nvPr>
        </p:nvSpPr>
        <p:spPr/>
        <p:txBody>
          <a:bodyPr/>
          <a:lstStyle/>
          <a:p>
            <a:fld id="{FEC00E56-3CAB-4A42-8CC5-5D13A7DDED43}" type="datetime1">
              <a:rPr lang="en-GB" smtClean="0"/>
              <a:t>05/05/2021</a:t>
            </a:fld>
            <a:endParaRPr lang="en-US"/>
          </a:p>
        </p:txBody>
      </p:sp>
      <p:sp>
        <p:nvSpPr>
          <p:cNvPr id="6" name="Footer Placeholder 5">
            <a:extLst>
              <a:ext uri="{FF2B5EF4-FFF2-40B4-BE49-F238E27FC236}">
                <a16:creationId xmlns:a16="http://schemas.microsoft.com/office/drawing/2014/main" id="{ED85CDB1-DF1B-404F-BE55-E45B8B4B1AA3}"/>
              </a:ext>
            </a:extLst>
          </p:cNvPr>
          <p:cNvSpPr>
            <a:spLocks noGrp="1"/>
          </p:cNvSpPr>
          <p:nvPr>
            <p:ph type="ftr" sz="quarter" idx="11"/>
          </p:nvPr>
        </p:nvSpPr>
        <p:spPr/>
        <p:txBody>
          <a:bodyPr/>
          <a:lstStyle/>
          <a:p>
            <a:r>
              <a:rPr lang="en-US"/>
              <a:t>Taken from Bond Solon training 'Clincial Leaership in Safeguarding' March 2021</a:t>
            </a:r>
          </a:p>
        </p:txBody>
      </p:sp>
      <p:sp>
        <p:nvSpPr>
          <p:cNvPr id="7" name="Slide Number Placeholder 6">
            <a:extLst>
              <a:ext uri="{FF2B5EF4-FFF2-40B4-BE49-F238E27FC236}">
                <a16:creationId xmlns:a16="http://schemas.microsoft.com/office/drawing/2014/main" id="{FE90FDF1-3D72-3842-BBE7-08DC60C4C930}"/>
              </a:ext>
            </a:extLst>
          </p:cNvPr>
          <p:cNvSpPr>
            <a:spLocks noGrp="1"/>
          </p:cNvSpPr>
          <p:nvPr>
            <p:ph type="sldNum" sz="quarter" idx="12"/>
          </p:nvPr>
        </p:nvSpPr>
        <p:spPr/>
        <p:txBody>
          <a:bodyPr/>
          <a:lstStyle/>
          <a:p>
            <a:fld id="{E5B00B94-637B-5A46-936E-059000FE23D3}" type="slidenum">
              <a:rPr lang="en-US" smtClean="0"/>
              <a:t>‹#›</a:t>
            </a:fld>
            <a:endParaRPr lang="en-US"/>
          </a:p>
        </p:txBody>
      </p:sp>
    </p:spTree>
    <p:extLst>
      <p:ext uri="{BB962C8B-B14F-4D97-AF65-F5344CB8AC3E}">
        <p14:creationId xmlns:p14="http://schemas.microsoft.com/office/powerpoint/2010/main" val="3767850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A8D148-A146-424C-B643-5695994117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087DE31-A9D6-AB4A-BDB5-6FBA19C79E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17BD28F-26F5-AF4D-83FF-948F3A2F34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0F9AE0-FA52-0B49-B6D9-EAC509C7EE9F}" type="datetime1">
              <a:rPr lang="en-GB" smtClean="0"/>
              <a:t>05/05/2021</a:t>
            </a:fld>
            <a:endParaRPr lang="en-US"/>
          </a:p>
        </p:txBody>
      </p:sp>
      <p:sp>
        <p:nvSpPr>
          <p:cNvPr id="5" name="Footer Placeholder 4">
            <a:extLst>
              <a:ext uri="{FF2B5EF4-FFF2-40B4-BE49-F238E27FC236}">
                <a16:creationId xmlns:a16="http://schemas.microsoft.com/office/drawing/2014/main" id="{7AA05C8A-4187-944A-9F56-B0ED51560C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Taken from Bond Solon training 'Clincial Leaership in Safeguarding' March 2021</a:t>
            </a:r>
          </a:p>
        </p:txBody>
      </p:sp>
      <p:sp>
        <p:nvSpPr>
          <p:cNvPr id="6" name="Slide Number Placeholder 5">
            <a:extLst>
              <a:ext uri="{FF2B5EF4-FFF2-40B4-BE49-F238E27FC236}">
                <a16:creationId xmlns:a16="http://schemas.microsoft.com/office/drawing/2014/main" id="{0F2C85D2-F05B-5C4A-96E8-1E6BEF4774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B00B94-637B-5A46-936E-059000FE23D3}" type="slidenum">
              <a:rPr lang="en-US" smtClean="0"/>
              <a:t>‹#›</a:t>
            </a:fld>
            <a:endParaRPr lang="en-US"/>
          </a:p>
        </p:txBody>
      </p:sp>
    </p:spTree>
    <p:extLst>
      <p:ext uri="{BB962C8B-B14F-4D97-AF65-F5344CB8AC3E}">
        <p14:creationId xmlns:p14="http://schemas.microsoft.com/office/powerpoint/2010/main" val="20565614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AFC454B-A080-4D23-B177-6D5356C6E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427"/>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8029" y="333478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474479" y="1096414"/>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63A0AB3-846E-184A-B72B-E481DF6AF0F5}"/>
              </a:ext>
            </a:extLst>
          </p:cNvPr>
          <p:cNvSpPr>
            <a:spLocks noGrp="1"/>
          </p:cNvSpPr>
          <p:nvPr>
            <p:ph type="ctrTitle"/>
          </p:nvPr>
        </p:nvSpPr>
        <p:spPr>
          <a:xfrm>
            <a:off x="4038600" y="1939159"/>
            <a:ext cx="7644627" cy="2751086"/>
          </a:xfrm>
        </p:spPr>
        <p:txBody>
          <a:bodyPr>
            <a:normAutofit/>
          </a:bodyPr>
          <a:lstStyle/>
          <a:p>
            <a:pPr algn="r"/>
            <a:r>
              <a:rPr lang="en-US" dirty="0"/>
              <a:t>Adult Safeguarding Forum: Reflections of an Interim GP </a:t>
            </a:r>
          </a:p>
        </p:txBody>
      </p:sp>
      <p:sp>
        <p:nvSpPr>
          <p:cNvPr id="3" name="Subtitle 2">
            <a:extLst>
              <a:ext uri="{FF2B5EF4-FFF2-40B4-BE49-F238E27FC236}">
                <a16:creationId xmlns:a16="http://schemas.microsoft.com/office/drawing/2014/main" id="{C7B441E2-40DF-8240-A26F-25D0E4E8BB1A}"/>
              </a:ext>
            </a:extLst>
          </p:cNvPr>
          <p:cNvSpPr>
            <a:spLocks noGrp="1"/>
          </p:cNvSpPr>
          <p:nvPr>
            <p:ph type="subTitle" idx="1"/>
          </p:nvPr>
        </p:nvSpPr>
        <p:spPr>
          <a:xfrm>
            <a:off x="4038600" y="4782320"/>
            <a:ext cx="7644627" cy="1329443"/>
          </a:xfrm>
        </p:spPr>
        <p:txBody>
          <a:bodyPr>
            <a:normAutofit lnSpcReduction="10000"/>
          </a:bodyPr>
          <a:lstStyle/>
          <a:p>
            <a:pPr algn="r"/>
            <a:r>
              <a:rPr lang="en-US" dirty="0"/>
              <a:t>Dr Faiza Mehdi</a:t>
            </a:r>
          </a:p>
          <a:p>
            <a:pPr algn="r"/>
            <a:r>
              <a:rPr lang="en-US" dirty="0"/>
              <a:t>South-East London CCG (Southwark)</a:t>
            </a:r>
          </a:p>
          <a:p>
            <a:pPr algn="r"/>
            <a:r>
              <a:rPr lang="en-US" dirty="0"/>
              <a:t>May 2021</a:t>
            </a:r>
          </a:p>
        </p:txBody>
      </p:sp>
    </p:spTree>
    <p:extLst>
      <p:ext uri="{BB962C8B-B14F-4D97-AF65-F5344CB8AC3E}">
        <p14:creationId xmlns:p14="http://schemas.microsoft.com/office/powerpoint/2010/main" val="3920806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D399F4-5B4E-AF45-80B7-1058A025FEEB}"/>
              </a:ext>
            </a:extLst>
          </p:cNvPr>
          <p:cNvSpPr>
            <a:spLocks noGrp="1"/>
          </p:cNvSpPr>
          <p:nvPr>
            <p:ph type="title"/>
          </p:nvPr>
        </p:nvSpPr>
        <p:spPr>
          <a:xfrm>
            <a:off x="841248" y="334644"/>
            <a:ext cx="10509504" cy="1076914"/>
          </a:xfrm>
        </p:spPr>
        <p:txBody>
          <a:bodyPr anchor="ctr">
            <a:normAutofit/>
          </a:bodyPr>
          <a:lstStyle/>
          <a:p>
            <a:r>
              <a:rPr lang="en-US" sz="4000" dirty="0"/>
              <a:t>Common Themes</a:t>
            </a:r>
          </a:p>
        </p:txBody>
      </p:sp>
      <p:sp>
        <p:nvSpPr>
          <p:cNvPr id="22" name="Rectangle 21">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Table 5">
            <a:extLst>
              <a:ext uri="{FF2B5EF4-FFF2-40B4-BE49-F238E27FC236}">
                <a16:creationId xmlns:a16="http://schemas.microsoft.com/office/drawing/2014/main" id="{3A77EFFB-7910-5847-9B86-19647A303F4A}"/>
              </a:ext>
            </a:extLst>
          </p:cNvPr>
          <p:cNvGraphicFramePr>
            <a:graphicFrameLocks noGrp="1"/>
          </p:cNvGraphicFramePr>
          <p:nvPr>
            <p:ph idx="1"/>
          </p:nvPr>
        </p:nvGraphicFramePr>
        <p:xfrm>
          <a:off x="838200" y="1825625"/>
          <a:ext cx="10515600" cy="2667000"/>
        </p:xfrm>
        <a:graphic>
          <a:graphicData uri="http://schemas.openxmlformats.org/drawingml/2006/table">
            <a:tbl>
              <a:tblPr firstRow="1" bandRow="1">
                <a:tableStyleId>{21E4AEA4-8DFA-4A89-87EB-49C32662AFE0}</a:tableStyleId>
              </a:tblPr>
              <a:tblGrid>
                <a:gridCol w="5257800">
                  <a:extLst>
                    <a:ext uri="{9D8B030D-6E8A-4147-A177-3AD203B41FA5}">
                      <a16:colId xmlns:a16="http://schemas.microsoft.com/office/drawing/2014/main" val="2668968452"/>
                    </a:ext>
                  </a:extLst>
                </a:gridCol>
                <a:gridCol w="5257800">
                  <a:extLst>
                    <a:ext uri="{9D8B030D-6E8A-4147-A177-3AD203B41FA5}">
                      <a16:colId xmlns:a16="http://schemas.microsoft.com/office/drawing/2014/main" val="1504213562"/>
                    </a:ext>
                  </a:extLst>
                </a:gridCol>
              </a:tblGrid>
              <a:tr h="370840">
                <a:tc>
                  <a:txBody>
                    <a:bodyPr/>
                    <a:lstStyle/>
                    <a:p>
                      <a:r>
                        <a:rPr lang="en-US" dirty="0"/>
                        <a:t>Victim</a:t>
                      </a:r>
                    </a:p>
                  </a:txBody>
                  <a:tcPr/>
                </a:tc>
                <a:tc>
                  <a:txBody>
                    <a:bodyPr/>
                    <a:lstStyle/>
                    <a:p>
                      <a:r>
                        <a:rPr lang="en-US" dirty="0"/>
                        <a:t>Perpetrator</a:t>
                      </a:r>
                    </a:p>
                  </a:txBody>
                  <a:tcPr/>
                </a:tc>
                <a:extLst>
                  <a:ext uri="{0D108BD9-81ED-4DB2-BD59-A6C34878D82A}">
                    <a16:rowId xmlns:a16="http://schemas.microsoft.com/office/drawing/2014/main" val="2731396928"/>
                  </a:ext>
                </a:extLst>
              </a:tr>
              <a:tr h="370840">
                <a:tc>
                  <a:txBody>
                    <a:bodyPr/>
                    <a:lstStyle/>
                    <a:p>
                      <a:r>
                        <a:rPr lang="en-US" dirty="0"/>
                        <a:t>Minimal contacts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Many contacts</a:t>
                      </a:r>
                    </a:p>
                  </a:txBody>
                  <a:tcPr/>
                </a:tc>
                <a:extLst>
                  <a:ext uri="{0D108BD9-81ED-4DB2-BD59-A6C34878D82A}">
                    <a16:rowId xmlns:a16="http://schemas.microsoft.com/office/drawing/2014/main" val="315794995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Often only GP and A&amp;E attendances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Multiple agencies involved</a:t>
                      </a:r>
                    </a:p>
                  </a:txBody>
                  <a:tcPr/>
                </a:tc>
                <a:extLst>
                  <a:ext uri="{0D108BD9-81ED-4DB2-BD59-A6C34878D82A}">
                    <a16:rowId xmlns:a16="http://schemas.microsoft.com/office/drawing/2014/main" val="160973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 documentation of ever being asked about domestic abuse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Mental health problems in young men recognized but no robust management plan in place</a:t>
                      </a:r>
                    </a:p>
                  </a:txBody>
                  <a:tcPr/>
                </a:tc>
                <a:extLst>
                  <a:ext uri="{0D108BD9-81ED-4DB2-BD59-A6C34878D82A}">
                    <a16:rowId xmlns:a16="http://schemas.microsoft.com/office/drawing/2014/main" val="298841147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Minimal documentation of social circumstances, including relationships, in GP notes</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Minimal documentation of (often very difficult) social circumstances, including relationships, in GP notes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2655456788"/>
                  </a:ext>
                </a:extLst>
              </a:tr>
            </a:tbl>
          </a:graphicData>
        </a:graphic>
      </p:graphicFrame>
    </p:spTree>
    <p:extLst>
      <p:ext uri="{BB962C8B-B14F-4D97-AF65-F5344CB8AC3E}">
        <p14:creationId xmlns:p14="http://schemas.microsoft.com/office/powerpoint/2010/main" val="2249573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BFD59D-FAD7-6B49-9E1E-A9341CACD372}"/>
              </a:ext>
            </a:extLst>
          </p:cNvPr>
          <p:cNvSpPr>
            <a:spLocks noGrp="1"/>
          </p:cNvSpPr>
          <p:nvPr>
            <p:ph type="title"/>
          </p:nvPr>
        </p:nvSpPr>
        <p:spPr>
          <a:xfrm>
            <a:off x="686834" y="1153572"/>
            <a:ext cx="3200400" cy="4461163"/>
          </a:xfrm>
        </p:spPr>
        <p:txBody>
          <a:bodyPr>
            <a:normAutofit/>
          </a:bodyPr>
          <a:lstStyle/>
          <a:p>
            <a:r>
              <a:rPr lang="en-US" sz="3600" b="1" dirty="0">
                <a:solidFill>
                  <a:srgbClr val="FFFFFF"/>
                </a:solidFill>
              </a:rPr>
              <a:t>Domestic Abuse: Routine &amp; Targeted/ Clinical Enquiry </a:t>
            </a:r>
          </a:p>
        </p:txBody>
      </p:sp>
      <p:sp>
        <p:nvSpPr>
          <p:cNvPr id="23" name="Arc 2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1FEDEE8-BF23-F94C-9697-98E50FD81804}"/>
              </a:ext>
            </a:extLst>
          </p:cNvPr>
          <p:cNvSpPr>
            <a:spLocks noGrp="1"/>
          </p:cNvSpPr>
          <p:nvPr>
            <p:ph idx="1"/>
          </p:nvPr>
        </p:nvSpPr>
        <p:spPr>
          <a:xfrm>
            <a:off x="4447308" y="591344"/>
            <a:ext cx="6906491" cy="5585619"/>
          </a:xfrm>
        </p:spPr>
        <p:txBody>
          <a:bodyPr anchor="ctr">
            <a:normAutofit/>
          </a:bodyPr>
          <a:lstStyle/>
          <a:p>
            <a:r>
              <a:rPr lang="en-US" dirty="0"/>
              <a:t>Routine enquiry: all service users asked about experience of domestic abuse, regardless of any signs/suspicions of abuse</a:t>
            </a:r>
          </a:p>
          <a:p>
            <a:r>
              <a:rPr lang="en-US" dirty="0"/>
              <a:t>Targeted/Clinical enquiry: low threshold for asking service users about experience of domestic abuse when they present with certain indicators of abuse </a:t>
            </a:r>
          </a:p>
          <a:p>
            <a:endParaRPr lang="en-US" dirty="0"/>
          </a:p>
        </p:txBody>
      </p:sp>
      <p:sp>
        <p:nvSpPr>
          <p:cNvPr id="5" name="TextBox 4">
            <a:extLst>
              <a:ext uri="{FF2B5EF4-FFF2-40B4-BE49-F238E27FC236}">
                <a16:creationId xmlns:a16="http://schemas.microsoft.com/office/drawing/2014/main" id="{AD655DF2-9A48-C544-93AE-CB6A915988D8}"/>
              </a:ext>
            </a:extLst>
          </p:cNvPr>
          <p:cNvSpPr txBox="1"/>
          <p:nvPr/>
        </p:nvSpPr>
        <p:spPr>
          <a:xfrm>
            <a:off x="3291840" y="6047232"/>
            <a:ext cx="5937504" cy="276999"/>
          </a:xfrm>
          <a:prstGeom prst="rect">
            <a:avLst/>
          </a:prstGeom>
          <a:noFill/>
        </p:spPr>
        <p:txBody>
          <a:bodyPr wrap="square" rtlCol="0">
            <a:spAutoFit/>
          </a:bodyPr>
          <a:lstStyle/>
          <a:p>
            <a:r>
              <a:rPr lang="en-US" sz="1200" dirty="0"/>
              <a:t>From ‘Ask and Take Action: Why public services must ask about domestic abuse’ August 2019</a:t>
            </a:r>
          </a:p>
        </p:txBody>
      </p:sp>
    </p:spTree>
    <p:extLst>
      <p:ext uri="{BB962C8B-B14F-4D97-AF65-F5344CB8AC3E}">
        <p14:creationId xmlns:p14="http://schemas.microsoft.com/office/powerpoint/2010/main" val="1039070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D399F4-5B4E-AF45-80B7-1058A025FEEB}"/>
              </a:ext>
            </a:extLst>
          </p:cNvPr>
          <p:cNvSpPr>
            <a:spLocks noGrp="1"/>
          </p:cNvSpPr>
          <p:nvPr>
            <p:ph type="title"/>
          </p:nvPr>
        </p:nvSpPr>
        <p:spPr>
          <a:xfrm>
            <a:off x="841248" y="334644"/>
            <a:ext cx="10509504" cy="1076914"/>
          </a:xfrm>
        </p:spPr>
        <p:txBody>
          <a:bodyPr anchor="ctr">
            <a:normAutofit/>
          </a:bodyPr>
          <a:lstStyle/>
          <a:p>
            <a:r>
              <a:rPr lang="en-US" sz="4000" dirty="0"/>
              <a:t>IRIS Training Tips</a:t>
            </a:r>
          </a:p>
        </p:txBody>
      </p:sp>
      <p:sp>
        <p:nvSpPr>
          <p:cNvPr id="22" name="Rectangle 21">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E38E4099-A26F-0945-B6D8-8DCA35A04434}"/>
              </a:ext>
            </a:extLst>
          </p:cNvPr>
          <p:cNvSpPr>
            <a:spLocks noGrp="1"/>
          </p:cNvSpPr>
          <p:nvPr>
            <p:ph idx="1"/>
          </p:nvPr>
        </p:nvSpPr>
        <p:spPr/>
        <p:txBody>
          <a:bodyPr>
            <a:normAutofit fontScale="47500" lnSpcReduction="20000"/>
          </a:bodyPr>
          <a:lstStyle/>
          <a:p>
            <a:r>
              <a:rPr lang="en-GB" b="1" dirty="0"/>
              <a:t>Ask </a:t>
            </a:r>
            <a:endParaRPr lang="en-GB" dirty="0"/>
          </a:p>
          <a:p>
            <a:r>
              <a:rPr lang="en-GB" dirty="0"/>
              <a:t>For those living with others during lockdown, consider using yes/no questions. Further guidance is available in the folder. </a:t>
            </a:r>
          </a:p>
          <a:p>
            <a:r>
              <a:rPr lang="en-GB" dirty="0"/>
              <a:t>➢  Are you having any problems with your husband/partner/anyone at home? Has someone hurt you? </a:t>
            </a:r>
          </a:p>
          <a:p>
            <a:r>
              <a:rPr lang="en-GB" dirty="0"/>
              <a:t>➢  Some women have these symptoms when they are at risk of abuse. Are you afraid of anyone at home? Does anyone try to control you or what you do? </a:t>
            </a:r>
          </a:p>
          <a:p>
            <a:r>
              <a:rPr lang="en-GB" dirty="0"/>
              <a:t>➢  Sometimes women who have these symptoms/injuries have been frightened or hurt by someone at home. Has anyone’s behaviour upset you? </a:t>
            </a:r>
          </a:p>
          <a:p>
            <a:r>
              <a:rPr lang="en-GB" dirty="0"/>
              <a:t>➢  Are there things that happen at home that scare you? Are you afraid of anyone at home? </a:t>
            </a:r>
          </a:p>
          <a:p>
            <a:r>
              <a:rPr lang="en-GB" dirty="0"/>
              <a:t>➢  Sometimes people with depression/low self-esteem have experienced major life events that cause this and can explain why they feel so low. Living in an abusive relationship can cause this. Might that be happening to you? </a:t>
            </a:r>
          </a:p>
          <a:p>
            <a:r>
              <a:rPr lang="en-GB" b="1" dirty="0"/>
              <a:t>Respond </a:t>
            </a:r>
            <a:endParaRPr lang="en-GB" dirty="0"/>
          </a:p>
          <a:p>
            <a:r>
              <a:rPr lang="en-GB" dirty="0"/>
              <a:t>➢I believe you.</a:t>
            </a:r>
            <a:br>
              <a:rPr lang="en-GB" dirty="0"/>
            </a:br>
            <a:r>
              <a:rPr lang="en-GB" dirty="0"/>
              <a:t>➢It’s not your fault.</a:t>
            </a:r>
            <a:br>
              <a:rPr lang="en-GB" dirty="0"/>
            </a:br>
            <a:r>
              <a:rPr lang="en-GB" dirty="0"/>
              <a:t>➢Support is available.</a:t>
            </a:r>
            <a:br>
              <a:rPr lang="en-GB" dirty="0"/>
            </a:br>
            <a:r>
              <a:rPr lang="en-GB" dirty="0"/>
              <a:t>➢Thank you for telling me</a:t>
            </a:r>
            <a:br>
              <a:rPr lang="en-GB" dirty="0"/>
            </a:br>
            <a:r>
              <a:rPr lang="en-GB" dirty="0"/>
              <a:t>➢Everyone has the right to be safe at home </a:t>
            </a:r>
          </a:p>
          <a:p>
            <a:r>
              <a:rPr lang="en-GB" b="1" dirty="0"/>
              <a:t>Risk Check </a:t>
            </a:r>
            <a:endParaRPr lang="en-GB" dirty="0"/>
          </a:p>
          <a:p>
            <a:r>
              <a:rPr lang="en-GB" dirty="0"/>
              <a:t>➢Is it safe to go/stay at home? ➢What are you afraid might happen? ➢What has the abuser threatened? ➢What about threats to the children? </a:t>
            </a:r>
          </a:p>
          <a:p>
            <a:r>
              <a:rPr lang="en-GB" b="1" dirty="0"/>
              <a:t>Please refer to relevant IRIS referral pathway when responding to disclosures of domestic abuse. </a:t>
            </a:r>
            <a:endParaRPr lang="en-GB" dirty="0"/>
          </a:p>
          <a:p>
            <a:endParaRPr lang="en-US" dirty="0"/>
          </a:p>
        </p:txBody>
      </p:sp>
    </p:spTree>
    <p:extLst>
      <p:ext uri="{BB962C8B-B14F-4D97-AF65-F5344CB8AC3E}">
        <p14:creationId xmlns:p14="http://schemas.microsoft.com/office/powerpoint/2010/main" val="1674400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8D63A7-FDE3-A34E-939D-A8469C94BBCF}"/>
              </a:ext>
            </a:extLst>
          </p:cNvPr>
          <p:cNvSpPr>
            <a:spLocks noGrp="1"/>
          </p:cNvSpPr>
          <p:nvPr>
            <p:ph type="title"/>
          </p:nvPr>
        </p:nvSpPr>
        <p:spPr>
          <a:xfrm>
            <a:off x="686834" y="1153572"/>
            <a:ext cx="3200400" cy="4461163"/>
          </a:xfrm>
        </p:spPr>
        <p:txBody>
          <a:bodyPr>
            <a:normAutofit/>
          </a:bodyPr>
          <a:lstStyle/>
          <a:p>
            <a:r>
              <a:rPr lang="en-US" sz="3700" b="1" dirty="0">
                <a:solidFill>
                  <a:srgbClr val="FFFFFF"/>
                </a:solidFill>
              </a:rPr>
              <a:t>Domestic Abuse: Documentation &amp; Coding</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561C33B-F875-6443-BE11-AFD0E152A8C3}"/>
              </a:ext>
            </a:extLst>
          </p:cNvPr>
          <p:cNvSpPr>
            <a:spLocks noGrp="1"/>
          </p:cNvSpPr>
          <p:nvPr>
            <p:ph idx="1"/>
          </p:nvPr>
        </p:nvSpPr>
        <p:spPr>
          <a:xfrm>
            <a:off x="4447308" y="591344"/>
            <a:ext cx="6906491" cy="5585619"/>
          </a:xfrm>
        </p:spPr>
        <p:txBody>
          <a:bodyPr anchor="ctr">
            <a:normAutofit/>
          </a:bodyPr>
          <a:lstStyle/>
          <a:p>
            <a:r>
              <a:rPr lang="en-US" dirty="0"/>
              <a:t>Code ‘History of Domestic Abuse’ as major active problem</a:t>
            </a:r>
          </a:p>
          <a:p>
            <a:r>
              <a:rPr lang="en-US" dirty="0"/>
              <a:t>Document name and relationship of anyone accompanying patient to appointment</a:t>
            </a:r>
          </a:p>
          <a:p>
            <a:r>
              <a:rPr lang="en-US" dirty="0"/>
              <a:t>Name of alleged perpetrator should be documented when DA disclosed</a:t>
            </a:r>
          </a:p>
          <a:p>
            <a:r>
              <a:rPr lang="en-US" dirty="0"/>
              <a:t>Ensure reference to DA on victims record not accidentally visible to anyone else :</a:t>
            </a:r>
          </a:p>
          <a:p>
            <a:pPr lvl="1"/>
            <a:r>
              <a:rPr lang="en-US" dirty="0"/>
              <a:t>during consultation</a:t>
            </a:r>
          </a:p>
          <a:p>
            <a:pPr lvl="1"/>
            <a:r>
              <a:rPr lang="en-US" dirty="0"/>
              <a:t>print-outs</a:t>
            </a:r>
          </a:p>
          <a:p>
            <a:pPr lvl="1"/>
            <a:r>
              <a:rPr lang="en-US" dirty="0"/>
              <a:t>online access</a:t>
            </a:r>
          </a:p>
          <a:p>
            <a:r>
              <a:rPr lang="en-US" dirty="0"/>
              <a:t>Link EMRs of household/family</a:t>
            </a:r>
          </a:p>
        </p:txBody>
      </p:sp>
      <p:sp>
        <p:nvSpPr>
          <p:cNvPr id="5" name="TextBox 4">
            <a:extLst>
              <a:ext uri="{FF2B5EF4-FFF2-40B4-BE49-F238E27FC236}">
                <a16:creationId xmlns:a16="http://schemas.microsoft.com/office/drawing/2014/main" id="{BC52B5DC-B789-884F-B75B-CB86C39375DE}"/>
              </a:ext>
            </a:extLst>
          </p:cNvPr>
          <p:cNvSpPr txBox="1"/>
          <p:nvPr/>
        </p:nvSpPr>
        <p:spPr>
          <a:xfrm>
            <a:off x="3279648" y="6173272"/>
            <a:ext cx="5632704" cy="276999"/>
          </a:xfrm>
          <a:prstGeom prst="rect">
            <a:avLst/>
          </a:prstGeom>
          <a:noFill/>
        </p:spPr>
        <p:txBody>
          <a:bodyPr wrap="square" rtlCol="0">
            <a:spAutoFit/>
          </a:bodyPr>
          <a:lstStyle/>
          <a:p>
            <a:r>
              <a:rPr lang="en-US" sz="1200" dirty="0"/>
              <a:t>RCGP Guidance on recording domestic abuse in the electronic medical record </a:t>
            </a:r>
          </a:p>
        </p:txBody>
      </p:sp>
    </p:spTree>
    <p:extLst>
      <p:ext uri="{BB962C8B-B14F-4D97-AF65-F5344CB8AC3E}">
        <p14:creationId xmlns:p14="http://schemas.microsoft.com/office/powerpoint/2010/main" val="1567793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D399F4-5B4E-AF45-80B7-1058A025FEEB}"/>
              </a:ext>
            </a:extLst>
          </p:cNvPr>
          <p:cNvSpPr>
            <a:spLocks noGrp="1"/>
          </p:cNvSpPr>
          <p:nvPr>
            <p:ph type="title"/>
          </p:nvPr>
        </p:nvSpPr>
        <p:spPr>
          <a:xfrm>
            <a:off x="841248" y="334644"/>
            <a:ext cx="10509504" cy="1076914"/>
          </a:xfrm>
        </p:spPr>
        <p:txBody>
          <a:bodyPr anchor="ctr">
            <a:normAutofit/>
          </a:bodyPr>
          <a:lstStyle/>
          <a:p>
            <a:r>
              <a:rPr lang="en-US" sz="4000" dirty="0"/>
              <a:t>Online Visibility </a:t>
            </a:r>
          </a:p>
        </p:txBody>
      </p:sp>
      <p:sp>
        <p:nvSpPr>
          <p:cNvPr id="22" name="Rectangle 21">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Content Placeholder 3">
            <a:extLst>
              <a:ext uri="{FF2B5EF4-FFF2-40B4-BE49-F238E27FC236}">
                <a16:creationId xmlns:a16="http://schemas.microsoft.com/office/drawing/2014/main" id="{9FD07B69-B03C-5646-BB12-3F90A29EF029}"/>
              </a:ext>
            </a:extLst>
          </p:cNvPr>
          <p:cNvPicPr>
            <a:picLocks noGrp="1" noChangeAspect="1"/>
          </p:cNvPicPr>
          <p:nvPr>
            <p:ph idx="1"/>
          </p:nvPr>
        </p:nvPicPr>
        <p:blipFill>
          <a:blip r:embed="rId2"/>
          <a:stretch>
            <a:fillRect/>
          </a:stretch>
        </p:blipFill>
        <p:spPr>
          <a:xfrm>
            <a:off x="479827" y="1790093"/>
            <a:ext cx="8521700" cy="2692400"/>
          </a:xfrm>
          <a:prstGeom prst="rect">
            <a:avLst/>
          </a:prstGeom>
        </p:spPr>
      </p:pic>
      <p:pic>
        <p:nvPicPr>
          <p:cNvPr id="16" name="Picture 15">
            <a:extLst>
              <a:ext uri="{FF2B5EF4-FFF2-40B4-BE49-F238E27FC236}">
                <a16:creationId xmlns:a16="http://schemas.microsoft.com/office/drawing/2014/main" id="{D8C4E9FC-1F0F-714C-B8FE-98A7B4F5A0A6}"/>
              </a:ext>
            </a:extLst>
          </p:cNvPr>
          <p:cNvPicPr>
            <a:picLocks noChangeAspect="1"/>
          </p:cNvPicPr>
          <p:nvPr/>
        </p:nvPicPr>
        <p:blipFill>
          <a:blip r:embed="rId3"/>
          <a:stretch>
            <a:fillRect/>
          </a:stretch>
        </p:blipFill>
        <p:spPr>
          <a:xfrm>
            <a:off x="6579559" y="4482493"/>
            <a:ext cx="5295900" cy="2197100"/>
          </a:xfrm>
          <a:prstGeom prst="rect">
            <a:avLst/>
          </a:prstGeom>
        </p:spPr>
      </p:pic>
    </p:spTree>
    <p:extLst>
      <p:ext uri="{BB962C8B-B14F-4D97-AF65-F5344CB8AC3E}">
        <p14:creationId xmlns:p14="http://schemas.microsoft.com/office/powerpoint/2010/main" val="2316010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D399F4-5B4E-AF45-80B7-1058A025FEEB}"/>
              </a:ext>
            </a:extLst>
          </p:cNvPr>
          <p:cNvSpPr>
            <a:spLocks noGrp="1"/>
          </p:cNvSpPr>
          <p:nvPr>
            <p:ph type="title"/>
          </p:nvPr>
        </p:nvSpPr>
        <p:spPr>
          <a:xfrm>
            <a:off x="841248" y="334644"/>
            <a:ext cx="10509504" cy="1076914"/>
          </a:xfrm>
        </p:spPr>
        <p:txBody>
          <a:bodyPr anchor="ctr">
            <a:normAutofit/>
          </a:bodyPr>
          <a:lstStyle/>
          <a:p>
            <a:r>
              <a:rPr lang="en-US" sz="4000"/>
              <a:t>Coding </a:t>
            </a:r>
          </a:p>
        </p:txBody>
      </p:sp>
      <p:sp>
        <p:nvSpPr>
          <p:cNvPr id="22" name="Rectangle 21">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7C36756C-1790-4F32-B265-EA6D15E3B8CF}"/>
              </a:ext>
            </a:extLst>
          </p:cNvPr>
          <p:cNvGraphicFramePr>
            <a:graphicFrameLocks noGrp="1"/>
          </p:cNvGraphicFramePr>
          <p:nvPr>
            <p:ph idx="1"/>
          </p:nvPr>
        </p:nvGraphicFramePr>
        <p:xfrm>
          <a:off x="838200" y="1737360"/>
          <a:ext cx="10506456" cy="45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2537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D33D37-B79D-3847-B781-69CCD8D20E3B}"/>
              </a:ext>
            </a:extLst>
          </p:cNvPr>
          <p:cNvSpPr>
            <a:spLocks noGrp="1"/>
          </p:cNvSpPr>
          <p:nvPr>
            <p:ph type="title"/>
          </p:nvPr>
        </p:nvSpPr>
        <p:spPr>
          <a:xfrm>
            <a:off x="686834" y="1153572"/>
            <a:ext cx="3200400" cy="4461163"/>
          </a:xfrm>
        </p:spPr>
        <p:txBody>
          <a:bodyPr>
            <a:normAutofit/>
          </a:bodyPr>
          <a:lstStyle/>
          <a:p>
            <a:r>
              <a:rPr lang="en-US" sz="3700" b="1" dirty="0">
                <a:solidFill>
                  <a:srgbClr val="FFFFFF"/>
                </a:solidFill>
              </a:rPr>
              <a:t>Mental Health: Enquiry &amp; Documentation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597B075-F03E-F64B-9777-FA94E979E3CA}"/>
              </a:ext>
            </a:extLst>
          </p:cNvPr>
          <p:cNvSpPr>
            <a:spLocks noGrp="1"/>
          </p:cNvSpPr>
          <p:nvPr>
            <p:ph idx="1"/>
          </p:nvPr>
        </p:nvSpPr>
        <p:spPr>
          <a:xfrm>
            <a:off x="4447308" y="591344"/>
            <a:ext cx="6906491" cy="5585619"/>
          </a:xfrm>
        </p:spPr>
        <p:txBody>
          <a:bodyPr anchor="ctr">
            <a:normAutofit/>
          </a:bodyPr>
          <a:lstStyle/>
          <a:p>
            <a:r>
              <a:rPr lang="en-US" dirty="0"/>
              <a:t>Quality of interpersonal relationships</a:t>
            </a:r>
          </a:p>
          <a:p>
            <a:r>
              <a:rPr lang="en-US" dirty="0"/>
              <a:t>Living conditions and social isolation </a:t>
            </a:r>
          </a:p>
          <a:p>
            <a:r>
              <a:rPr lang="en-US" dirty="0"/>
              <a:t>History of domestic or sexual abuse</a:t>
            </a:r>
          </a:p>
          <a:p>
            <a:r>
              <a:rPr lang="en-US" dirty="0"/>
              <a:t>Employment and immigration status</a:t>
            </a:r>
          </a:p>
          <a:p>
            <a:r>
              <a:rPr lang="en-US" dirty="0"/>
              <a:t>Availability of social support</a:t>
            </a:r>
          </a:p>
          <a:p>
            <a:r>
              <a:rPr lang="en-US" dirty="0"/>
              <a:t>Alcohol and substance misuse</a:t>
            </a:r>
          </a:p>
        </p:txBody>
      </p:sp>
      <p:sp>
        <p:nvSpPr>
          <p:cNvPr id="5" name="TextBox 4">
            <a:extLst>
              <a:ext uri="{FF2B5EF4-FFF2-40B4-BE49-F238E27FC236}">
                <a16:creationId xmlns:a16="http://schemas.microsoft.com/office/drawing/2014/main" id="{532074C8-7BC1-3046-B771-463156C5126B}"/>
              </a:ext>
            </a:extLst>
          </p:cNvPr>
          <p:cNvSpPr txBox="1"/>
          <p:nvPr/>
        </p:nvSpPr>
        <p:spPr>
          <a:xfrm>
            <a:off x="3462528" y="6261913"/>
            <a:ext cx="5766816" cy="276999"/>
          </a:xfrm>
          <a:prstGeom prst="rect">
            <a:avLst/>
          </a:prstGeom>
          <a:noFill/>
        </p:spPr>
        <p:txBody>
          <a:bodyPr wrap="square" rtlCol="0">
            <a:spAutoFit/>
          </a:bodyPr>
          <a:lstStyle/>
          <a:p>
            <a:r>
              <a:rPr lang="en-US" sz="1200" dirty="0"/>
              <a:t>Taken from NICE Clinical Knowledge Summaries: Depression </a:t>
            </a:r>
          </a:p>
        </p:txBody>
      </p:sp>
    </p:spTree>
    <p:extLst>
      <p:ext uri="{BB962C8B-B14F-4D97-AF65-F5344CB8AC3E}">
        <p14:creationId xmlns:p14="http://schemas.microsoft.com/office/powerpoint/2010/main" val="298534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2E1672-6082-6543-96E5-88729609ED1B}"/>
              </a:ext>
            </a:extLst>
          </p:cNvPr>
          <p:cNvSpPr>
            <a:spLocks noGrp="1"/>
          </p:cNvSpPr>
          <p:nvPr>
            <p:ph type="title"/>
          </p:nvPr>
        </p:nvSpPr>
        <p:spPr>
          <a:xfrm>
            <a:off x="686834" y="1153572"/>
            <a:ext cx="3200400" cy="4461163"/>
          </a:xfrm>
        </p:spPr>
        <p:txBody>
          <a:bodyPr>
            <a:normAutofit/>
          </a:bodyPr>
          <a:lstStyle/>
          <a:p>
            <a:r>
              <a:rPr lang="en-US" sz="3700" b="1">
                <a:solidFill>
                  <a:srgbClr val="FFFFFF"/>
                </a:solidFill>
              </a:rPr>
              <a:t>Mental Health: Enquiry &amp; Documentation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0C4D37F-E3B6-0647-A129-FDCF5ADFFE96}"/>
              </a:ext>
            </a:extLst>
          </p:cNvPr>
          <p:cNvSpPr>
            <a:spLocks noGrp="1"/>
          </p:cNvSpPr>
          <p:nvPr>
            <p:ph idx="1"/>
          </p:nvPr>
        </p:nvSpPr>
        <p:spPr>
          <a:xfrm>
            <a:off x="4447308" y="591344"/>
            <a:ext cx="6906491" cy="5585619"/>
          </a:xfrm>
        </p:spPr>
        <p:txBody>
          <a:bodyPr anchor="ctr">
            <a:normAutofit/>
          </a:bodyPr>
          <a:lstStyle/>
          <a:p>
            <a:r>
              <a:rPr lang="en-US" dirty="0"/>
              <a:t>Risk factors that increase the risk of suicide:</a:t>
            </a:r>
          </a:p>
          <a:p>
            <a:pPr lvl="1"/>
            <a:r>
              <a:rPr lang="en-US" dirty="0"/>
              <a:t>Male</a:t>
            </a:r>
          </a:p>
          <a:p>
            <a:pPr lvl="1"/>
            <a:r>
              <a:rPr lang="en-US" dirty="0"/>
              <a:t>Lives alone</a:t>
            </a:r>
          </a:p>
          <a:p>
            <a:pPr lvl="1"/>
            <a:r>
              <a:rPr lang="en-US" dirty="0"/>
              <a:t>Unemployed</a:t>
            </a:r>
          </a:p>
          <a:p>
            <a:pPr lvl="1"/>
            <a:r>
              <a:rPr lang="en-US" dirty="0"/>
              <a:t>Drug/alcohol dependence</a:t>
            </a:r>
          </a:p>
          <a:p>
            <a:r>
              <a:rPr lang="en-US" dirty="0"/>
              <a:t>High risk groups:</a:t>
            </a:r>
          </a:p>
          <a:p>
            <a:pPr lvl="1"/>
            <a:r>
              <a:rPr lang="en-US" dirty="0"/>
              <a:t>Young &amp; middle-aged men</a:t>
            </a:r>
          </a:p>
          <a:p>
            <a:pPr lvl="1"/>
            <a:r>
              <a:rPr lang="en-US" dirty="0"/>
              <a:t>In contact with criminal justice system</a:t>
            </a:r>
          </a:p>
          <a:p>
            <a:r>
              <a:rPr lang="en-US" dirty="0"/>
              <a:t>Risk to self &amp; others</a:t>
            </a:r>
          </a:p>
          <a:p>
            <a:endParaRPr lang="en-US" dirty="0"/>
          </a:p>
        </p:txBody>
      </p:sp>
      <p:sp>
        <p:nvSpPr>
          <p:cNvPr id="5" name="Rectangle 4">
            <a:extLst>
              <a:ext uri="{FF2B5EF4-FFF2-40B4-BE49-F238E27FC236}">
                <a16:creationId xmlns:a16="http://schemas.microsoft.com/office/drawing/2014/main" id="{B837BE19-46B0-7B4F-B281-67AE8CAA5B9C}"/>
              </a:ext>
            </a:extLst>
          </p:cNvPr>
          <p:cNvSpPr/>
          <p:nvPr/>
        </p:nvSpPr>
        <p:spPr>
          <a:xfrm>
            <a:off x="3392444" y="6144458"/>
            <a:ext cx="3956661" cy="276999"/>
          </a:xfrm>
          <a:prstGeom prst="rect">
            <a:avLst/>
          </a:prstGeom>
        </p:spPr>
        <p:txBody>
          <a:bodyPr wrap="none">
            <a:spAutoFit/>
          </a:bodyPr>
          <a:lstStyle/>
          <a:p>
            <a:r>
              <a:rPr lang="en-US" sz="1200" dirty="0"/>
              <a:t>Taken from NICE Clinical Knowledge Summaries: Depression </a:t>
            </a:r>
          </a:p>
        </p:txBody>
      </p:sp>
    </p:spTree>
    <p:extLst>
      <p:ext uri="{BB962C8B-B14F-4D97-AF65-F5344CB8AC3E}">
        <p14:creationId xmlns:p14="http://schemas.microsoft.com/office/powerpoint/2010/main" val="3311298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20A3DD-3E4A-A940-8328-4FA481DC0CF3}"/>
              </a:ext>
            </a:extLst>
          </p:cNvPr>
          <p:cNvSpPr>
            <a:spLocks noGrp="1"/>
          </p:cNvSpPr>
          <p:nvPr>
            <p:ph type="title"/>
          </p:nvPr>
        </p:nvSpPr>
        <p:spPr>
          <a:xfrm>
            <a:off x="1171074" y="1396686"/>
            <a:ext cx="3240506" cy="4064628"/>
          </a:xfrm>
        </p:spPr>
        <p:txBody>
          <a:bodyPr>
            <a:normAutofit/>
          </a:bodyPr>
          <a:lstStyle/>
          <a:p>
            <a:r>
              <a:rPr lang="en-US" dirty="0">
                <a:solidFill>
                  <a:srgbClr val="FFFFFF"/>
                </a:solidFill>
              </a:rPr>
              <a:t>Diversity &amp; Inclusion </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C716993-B5C3-8C48-A2D8-EFAE6EA72B53}"/>
              </a:ext>
            </a:extLst>
          </p:cNvPr>
          <p:cNvSpPr>
            <a:spLocks noGrp="1"/>
          </p:cNvSpPr>
          <p:nvPr>
            <p:ph idx="1"/>
          </p:nvPr>
        </p:nvSpPr>
        <p:spPr>
          <a:xfrm>
            <a:off x="5370153" y="1526033"/>
            <a:ext cx="5536397" cy="3935281"/>
          </a:xfrm>
        </p:spPr>
        <p:txBody>
          <a:bodyPr>
            <a:normAutofit/>
          </a:bodyPr>
          <a:lstStyle/>
          <a:p>
            <a:r>
              <a:rPr lang="en-US" dirty="0"/>
              <a:t>Which factors need to be considered </a:t>
            </a:r>
          </a:p>
          <a:p>
            <a:r>
              <a:rPr lang="en-US" dirty="0"/>
              <a:t>What can be done to reduce inequalities?</a:t>
            </a:r>
          </a:p>
          <a:p>
            <a:r>
              <a:rPr lang="en-US" dirty="0"/>
              <a:t>e.g. young, male, BAME, autistic with MH problems -  consider making IAPT referral for him?</a:t>
            </a:r>
          </a:p>
          <a:p>
            <a:endParaRPr lang="en-US" dirty="0"/>
          </a:p>
          <a:p>
            <a:endParaRPr lang="en-US" dirty="0"/>
          </a:p>
        </p:txBody>
      </p:sp>
    </p:spTree>
    <p:extLst>
      <p:ext uri="{BB962C8B-B14F-4D97-AF65-F5344CB8AC3E}">
        <p14:creationId xmlns:p14="http://schemas.microsoft.com/office/powerpoint/2010/main" val="35057997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2BD2B0-7D83-B34F-A015-52DE10993FEC}"/>
              </a:ext>
            </a:extLst>
          </p:cNvPr>
          <p:cNvSpPr>
            <a:spLocks noGrp="1"/>
          </p:cNvSpPr>
          <p:nvPr>
            <p:ph type="title"/>
          </p:nvPr>
        </p:nvSpPr>
        <p:spPr>
          <a:xfrm>
            <a:off x="1171074" y="1396686"/>
            <a:ext cx="3240506" cy="4064628"/>
          </a:xfrm>
        </p:spPr>
        <p:txBody>
          <a:bodyPr>
            <a:normAutofit/>
          </a:bodyPr>
          <a:lstStyle/>
          <a:p>
            <a:r>
              <a:rPr lang="en-US" b="1" dirty="0">
                <a:solidFill>
                  <a:srgbClr val="FFFFFF"/>
                </a:solidFill>
              </a:rPr>
              <a:t>General Themes </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C232BF9-CE36-5B43-9A3B-C9EEF28A3A9A}"/>
              </a:ext>
            </a:extLst>
          </p:cNvPr>
          <p:cNvSpPr>
            <a:spLocks noGrp="1"/>
          </p:cNvSpPr>
          <p:nvPr>
            <p:ph idx="1"/>
          </p:nvPr>
        </p:nvSpPr>
        <p:spPr>
          <a:xfrm>
            <a:off x="5370153" y="1526033"/>
            <a:ext cx="5536397" cy="3935281"/>
          </a:xfrm>
        </p:spPr>
        <p:txBody>
          <a:bodyPr>
            <a:normAutofit/>
          </a:bodyPr>
          <a:lstStyle/>
          <a:p>
            <a:r>
              <a:rPr lang="en-US" dirty="0"/>
              <a:t>Continuity of care</a:t>
            </a:r>
          </a:p>
          <a:p>
            <a:r>
              <a:rPr lang="en-US" dirty="0"/>
              <a:t>Follow-up </a:t>
            </a:r>
          </a:p>
          <a:p>
            <a:r>
              <a:rPr lang="en-US" dirty="0"/>
              <a:t>Tackle substance misuse early</a:t>
            </a:r>
          </a:p>
          <a:p>
            <a:r>
              <a:rPr lang="en-US" dirty="0"/>
              <a:t>MDT communication </a:t>
            </a:r>
          </a:p>
          <a:p>
            <a:r>
              <a:rPr lang="en-US" dirty="0"/>
              <a:t>Capacity</a:t>
            </a:r>
          </a:p>
          <a:p>
            <a:r>
              <a:rPr lang="en-US" dirty="0"/>
              <a:t>Social Prescribers</a:t>
            </a:r>
          </a:p>
          <a:p>
            <a:r>
              <a:rPr lang="en-US" b="1" dirty="0"/>
              <a:t>Think Family </a:t>
            </a:r>
          </a:p>
        </p:txBody>
      </p:sp>
    </p:spTree>
    <p:extLst>
      <p:ext uri="{BB962C8B-B14F-4D97-AF65-F5344CB8AC3E}">
        <p14:creationId xmlns:p14="http://schemas.microsoft.com/office/powerpoint/2010/main" val="441237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945FB7-B6E1-2543-8DCD-C53E62CE6F92}"/>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Reflections of an Interim GP</a:t>
            </a:r>
          </a:p>
        </p:txBody>
      </p:sp>
      <p:sp>
        <p:nvSpPr>
          <p:cNvPr id="29" name="Arc 2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98EADA3-F0E8-C148-BDC5-BD734C55A012}"/>
              </a:ext>
            </a:extLst>
          </p:cNvPr>
          <p:cNvSpPr>
            <a:spLocks noGrp="1"/>
          </p:cNvSpPr>
          <p:nvPr>
            <p:ph idx="1"/>
          </p:nvPr>
        </p:nvSpPr>
        <p:spPr>
          <a:xfrm>
            <a:off x="4447308" y="591344"/>
            <a:ext cx="6906491" cy="5585619"/>
          </a:xfrm>
        </p:spPr>
        <p:txBody>
          <a:bodyPr anchor="ctr">
            <a:normAutofit/>
          </a:bodyPr>
          <a:lstStyle/>
          <a:p>
            <a:r>
              <a:rPr lang="en-US" dirty="0"/>
              <a:t>Personal reflection</a:t>
            </a:r>
          </a:p>
          <a:p>
            <a:r>
              <a:rPr lang="en-US" dirty="0"/>
              <a:t>Learning from DHRs and SARs</a:t>
            </a:r>
          </a:p>
          <a:p>
            <a:r>
              <a:rPr lang="en-US" dirty="0"/>
              <a:t>Documentation </a:t>
            </a:r>
          </a:p>
          <a:p>
            <a:pPr marL="0" indent="0">
              <a:buNone/>
            </a:pPr>
            <a:endParaRPr lang="en-US" dirty="0"/>
          </a:p>
          <a:p>
            <a:pPr marL="0" indent="0">
              <a:buNone/>
            </a:pPr>
            <a:endParaRPr lang="en-US" dirty="0"/>
          </a:p>
          <a:p>
            <a:pPr marL="0" indent="0">
              <a:buNone/>
            </a:pPr>
            <a:endParaRPr lang="en-US" dirty="0"/>
          </a:p>
          <a:p>
            <a:r>
              <a:rPr lang="en-US" dirty="0"/>
              <a:t>What is most effective way of sharing safeguarding learning?</a:t>
            </a:r>
          </a:p>
          <a:p>
            <a:r>
              <a:rPr lang="en-US" dirty="0"/>
              <a:t>What are the barriers to implementation?</a:t>
            </a:r>
          </a:p>
        </p:txBody>
      </p:sp>
    </p:spTree>
    <p:extLst>
      <p:ext uri="{BB962C8B-B14F-4D97-AF65-F5344CB8AC3E}">
        <p14:creationId xmlns:p14="http://schemas.microsoft.com/office/powerpoint/2010/main" val="141599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2E1672-6082-6543-96E5-88729609ED1B}"/>
              </a:ext>
            </a:extLst>
          </p:cNvPr>
          <p:cNvSpPr>
            <a:spLocks noGrp="1"/>
          </p:cNvSpPr>
          <p:nvPr>
            <p:ph type="title"/>
          </p:nvPr>
        </p:nvSpPr>
        <p:spPr>
          <a:xfrm>
            <a:off x="686834" y="1153572"/>
            <a:ext cx="3200400" cy="4461163"/>
          </a:xfrm>
        </p:spPr>
        <p:txBody>
          <a:bodyPr>
            <a:normAutofit/>
          </a:bodyPr>
          <a:lstStyle/>
          <a:p>
            <a:r>
              <a:rPr lang="en-US" sz="3700" b="1" dirty="0">
                <a:solidFill>
                  <a:srgbClr val="FFFFFF"/>
                </a:solidFill>
              </a:rPr>
              <a:t>Questions &amp; Comments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7" name="Content Placeholder 5">
            <a:extLst>
              <a:ext uri="{FF2B5EF4-FFF2-40B4-BE49-F238E27FC236}">
                <a16:creationId xmlns:a16="http://schemas.microsoft.com/office/drawing/2014/main" id="{82CB72F6-500A-FD41-A187-F5502505ECD0}"/>
              </a:ext>
            </a:extLst>
          </p:cNvPr>
          <p:cNvPicPr>
            <a:picLocks noGrp="1" noChangeAspect="1"/>
          </p:cNvPicPr>
          <p:nvPr>
            <p:ph idx="1"/>
          </p:nvPr>
        </p:nvPicPr>
        <p:blipFill>
          <a:blip r:embed="rId2"/>
          <a:stretch>
            <a:fillRect/>
          </a:stretch>
        </p:blipFill>
        <p:spPr>
          <a:xfrm>
            <a:off x="4167272" y="997549"/>
            <a:ext cx="6907212" cy="4617186"/>
          </a:xfrm>
          <a:prstGeom prst="rect">
            <a:avLst/>
          </a:prstGeom>
        </p:spPr>
      </p:pic>
    </p:spTree>
    <p:extLst>
      <p:ext uri="{BB962C8B-B14F-4D97-AF65-F5344CB8AC3E}">
        <p14:creationId xmlns:p14="http://schemas.microsoft.com/office/powerpoint/2010/main" val="1505141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616DA4-3D97-D94A-A803-6128AFFDBAC3}"/>
              </a:ext>
            </a:extLst>
          </p:cNvPr>
          <p:cNvSpPr>
            <a:spLocks noGrp="1"/>
          </p:cNvSpPr>
          <p:nvPr>
            <p:ph type="title"/>
          </p:nvPr>
        </p:nvSpPr>
        <p:spPr>
          <a:xfrm>
            <a:off x="1171074" y="1396686"/>
            <a:ext cx="3240506" cy="4064628"/>
          </a:xfrm>
        </p:spPr>
        <p:txBody>
          <a:bodyPr>
            <a:normAutofit/>
          </a:bodyPr>
          <a:lstStyle/>
          <a:p>
            <a:r>
              <a:rPr lang="en-US" sz="3700">
                <a:solidFill>
                  <a:srgbClr val="FFFFFF"/>
                </a:solidFill>
              </a:rPr>
              <a:t>Documentation and Safeguarding </a:t>
            </a:r>
          </a:p>
        </p:txBody>
      </p:sp>
      <p:sp>
        <p:nvSpPr>
          <p:cNvPr id="38" name="Arc 37">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0" name="Oval 39">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1A0DBFE-16A0-D645-946A-3EA424C944F9}"/>
              </a:ext>
            </a:extLst>
          </p:cNvPr>
          <p:cNvSpPr>
            <a:spLocks noGrp="1"/>
          </p:cNvSpPr>
          <p:nvPr>
            <p:ph idx="1"/>
          </p:nvPr>
        </p:nvSpPr>
        <p:spPr>
          <a:xfrm>
            <a:off x="5370153" y="1526033"/>
            <a:ext cx="5536397" cy="3935281"/>
          </a:xfrm>
        </p:spPr>
        <p:txBody>
          <a:bodyPr>
            <a:normAutofit/>
          </a:bodyPr>
          <a:lstStyle/>
          <a:p>
            <a:r>
              <a:rPr lang="en-US" sz="2200" dirty="0"/>
              <a:t>Healthcare is an MDT process and good patient records allow effective communication between health professions</a:t>
            </a:r>
          </a:p>
          <a:p>
            <a:r>
              <a:rPr lang="en-US" sz="2200" dirty="0"/>
              <a:t>Continuity of care – record should allow another practitioner to reconstruct and effectively continue care for patient </a:t>
            </a:r>
          </a:p>
          <a:p>
            <a:r>
              <a:rPr lang="en-US" sz="2200" dirty="0"/>
              <a:t>Patients or their relatives may read the notes</a:t>
            </a:r>
          </a:p>
          <a:p>
            <a:endParaRPr lang="en-US" sz="2200" dirty="0"/>
          </a:p>
          <a:p>
            <a:pPr marL="0" indent="0" algn="ctr">
              <a:buNone/>
            </a:pPr>
            <a:r>
              <a:rPr lang="en-US" sz="2200" dirty="0"/>
              <a:t>“Assume that any entries made in a patient or client record </a:t>
            </a:r>
            <a:r>
              <a:rPr lang="en-US" sz="2200" b="1" dirty="0"/>
              <a:t>will be </a:t>
            </a:r>
            <a:r>
              <a:rPr lang="en-US" sz="2200" b="1" dirty="0" err="1"/>
              <a:t>scrutinised</a:t>
            </a:r>
            <a:r>
              <a:rPr lang="en-US" sz="2200" dirty="0"/>
              <a:t> at some point”</a:t>
            </a:r>
          </a:p>
          <a:p>
            <a:endParaRPr lang="en-US" sz="2200" dirty="0"/>
          </a:p>
        </p:txBody>
      </p:sp>
      <p:sp>
        <p:nvSpPr>
          <p:cNvPr id="7" name="TextBox 6">
            <a:extLst>
              <a:ext uri="{FF2B5EF4-FFF2-40B4-BE49-F238E27FC236}">
                <a16:creationId xmlns:a16="http://schemas.microsoft.com/office/drawing/2014/main" id="{4843625E-4861-E742-AE52-94806D65AD87}"/>
              </a:ext>
            </a:extLst>
          </p:cNvPr>
          <p:cNvSpPr txBox="1"/>
          <p:nvPr/>
        </p:nvSpPr>
        <p:spPr>
          <a:xfrm>
            <a:off x="6096000" y="5961888"/>
            <a:ext cx="5279136" cy="276999"/>
          </a:xfrm>
          <a:prstGeom prst="rect">
            <a:avLst/>
          </a:prstGeom>
          <a:noFill/>
        </p:spPr>
        <p:txBody>
          <a:bodyPr wrap="square" rtlCol="0">
            <a:spAutoFit/>
          </a:bodyPr>
          <a:lstStyle/>
          <a:p>
            <a:r>
              <a:rPr lang="en-US" sz="1200" dirty="0"/>
              <a:t>Taken from Bond Solon Training: ‘Clinical Leadership in Safeguarding’ March 2021</a:t>
            </a:r>
          </a:p>
        </p:txBody>
      </p:sp>
    </p:spTree>
    <p:extLst>
      <p:ext uri="{BB962C8B-B14F-4D97-AF65-F5344CB8AC3E}">
        <p14:creationId xmlns:p14="http://schemas.microsoft.com/office/powerpoint/2010/main" val="319479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D399F4-5B4E-AF45-80B7-1058A025FEEB}"/>
              </a:ext>
            </a:extLst>
          </p:cNvPr>
          <p:cNvSpPr>
            <a:spLocks noGrp="1"/>
          </p:cNvSpPr>
          <p:nvPr>
            <p:ph type="title"/>
          </p:nvPr>
        </p:nvSpPr>
        <p:spPr>
          <a:xfrm>
            <a:off x="841248" y="334644"/>
            <a:ext cx="10509504" cy="1076914"/>
          </a:xfrm>
        </p:spPr>
        <p:txBody>
          <a:bodyPr anchor="ctr">
            <a:normAutofit/>
          </a:bodyPr>
          <a:lstStyle/>
          <a:p>
            <a:r>
              <a:rPr lang="en-US" sz="4000" dirty="0"/>
              <a:t>Documentation </a:t>
            </a:r>
          </a:p>
        </p:txBody>
      </p:sp>
      <p:sp>
        <p:nvSpPr>
          <p:cNvPr id="22" name="Rectangle 21">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0042BA91-F7BB-9A4E-BEC7-A3F30BBC9C9B}"/>
              </a:ext>
            </a:extLst>
          </p:cNvPr>
          <p:cNvSpPr>
            <a:spLocks noGrp="1"/>
          </p:cNvSpPr>
          <p:nvPr>
            <p:ph idx="1"/>
          </p:nvPr>
        </p:nvSpPr>
        <p:spPr/>
        <p:txBody>
          <a:bodyPr/>
          <a:lstStyle/>
          <a:p>
            <a:pPr marL="0" indent="0" algn="ctr">
              <a:buNone/>
            </a:pPr>
            <a:endParaRPr lang="en-US" dirty="0"/>
          </a:p>
          <a:p>
            <a:pPr marL="0" indent="0" algn="ctr">
              <a:buNone/>
            </a:pPr>
            <a:r>
              <a:rPr lang="en-US" dirty="0">
                <a:latin typeface="+mj-lt"/>
              </a:rPr>
              <a:t>The following four slides are taken from Bond Solon training course: Clinical Leadership in Safeguarding (March 2021)</a:t>
            </a:r>
          </a:p>
          <a:p>
            <a:pPr marL="0" indent="0" algn="ctr">
              <a:buNone/>
            </a:pPr>
            <a:endParaRPr lang="en-US" dirty="0">
              <a:latin typeface="+mj-lt"/>
            </a:endParaRPr>
          </a:p>
          <a:p>
            <a:pPr marL="0" indent="0" algn="ctr">
              <a:buNone/>
            </a:pPr>
            <a:r>
              <a:rPr lang="en-US" dirty="0">
                <a:latin typeface="+mj-lt"/>
              </a:rPr>
              <a:t>Verbal consent given during course to share material </a:t>
            </a:r>
          </a:p>
        </p:txBody>
      </p:sp>
    </p:spTree>
    <p:extLst>
      <p:ext uri="{BB962C8B-B14F-4D97-AF65-F5344CB8AC3E}">
        <p14:creationId xmlns:p14="http://schemas.microsoft.com/office/powerpoint/2010/main" val="3276119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E2E23-B6C1-41EC-AAF5-E74AAF3B8FBF}"/>
              </a:ext>
            </a:extLst>
          </p:cNvPr>
          <p:cNvSpPr>
            <a:spLocks noGrp="1"/>
          </p:cNvSpPr>
          <p:nvPr>
            <p:ph type="title"/>
          </p:nvPr>
        </p:nvSpPr>
        <p:spPr>
          <a:xfrm>
            <a:off x="958506" y="800392"/>
            <a:ext cx="10264697" cy="1212102"/>
          </a:xfrm>
        </p:spPr>
        <p:txBody>
          <a:bodyPr>
            <a:normAutofit/>
          </a:bodyPr>
          <a:lstStyle/>
          <a:p>
            <a:r>
              <a:rPr lang="en-US" sz="4000" dirty="0"/>
              <a:t>Best Practice in notes and record keeping</a:t>
            </a:r>
            <a:endParaRPr lang="en-GB" sz="4000" dirty="0"/>
          </a:p>
        </p:txBody>
      </p:sp>
      <p:sp>
        <p:nvSpPr>
          <p:cNvPr id="3" name="Content Placeholder 2">
            <a:extLst>
              <a:ext uri="{FF2B5EF4-FFF2-40B4-BE49-F238E27FC236}">
                <a16:creationId xmlns:a16="http://schemas.microsoft.com/office/drawing/2014/main" id="{DD279AC2-D4FC-436E-A511-377BE8592B50}"/>
              </a:ext>
            </a:extLst>
          </p:cNvPr>
          <p:cNvSpPr>
            <a:spLocks noGrp="1"/>
          </p:cNvSpPr>
          <p:nvPr>
            <p:ph idx="1"/>
          </p:nvPr>
        </p:nvSpPr>
        <p:spPr>
          <a:xfrm>
            <a:off x="1236356" y="2012494"/>
            <a:ext cx="9708995" cy="3567173"/>
          </a:xfrm>
        </p:spPr>
        <p:txBody>
          <a:bodyPr anchor="ctr">
            <a:normAutofit/>
          </a:bodyPr>
          <a:lstStyle/>
          <a:p>
            <a:pPr marL="91440" marR="155448" rtl="0" eaLnBrk="1" fontAlgn="t" latinLnBrk="0" hangingPunct="1">
              <a:spcBef>
                <a:spcPts val="0"/>
              </a:spcBef>
              <a:spcAft>
                <a:spcPts val="0"/>
              </a:spcAft>
            </a:pPr>
            <a:endParaRPr lang="en-GB" sz="2000" b="0" i="0" u="none" strike="noStrike" kern="1200" dirty="0">
              <a:effectLst/>
              <a:latin typeface="Calibri" panose="020F0502020204030204" pitchFamily="34" charset="0"/>
            </a:endParaRPr>
          </a:p>
          <a:p>
            <a:pPr marL="0" marR="155448" indent="0" rtl="0" eaLnBrk="1" fontAlgn="t" latinLnBrk="0" hangingPunct="1">
              <a:spcBef>
                <a:spcPts val="0"/>
              </a:spcBef>
              <a:spcAft>
                <a:spcPts val="0"/>
              </a:spcAft>
              <a:buNone/>
            </a:pPr>
            <a:r>
              <a:rPr lang="en-GB" sz="2000" dirty="0">
                <a:latin typeface="Calibri" panose="020F0502020204030204" pitchFamily="34" charset="0"/>
              </a:rPr>
              <a:t>Notes and Records must include</a:t>
            </a:r>
          </a:p>
          <a:p>
            <a:pPr marL="0" marR="155448" indent="0" rtl="0" eaLnBrk="1" fontAlgn="t" latinLnBrk="0" hangingPunct="1">
              <a:spcBef>
                <a:spcPts val="0"/>
              </a:spcBef>
              <a:spcAft>
                <a:spcPts val="0"/>
              </a:spcAft>
              <a:buNone/>
            </a:pPr>
            <a:endParaRPr lang="en-GB" sz="2000" dirty="0">
              <a:latin typeface="Calibri" panose="020F0502020204030204" pitchFamily="34" charset="0"/>
            </a:endParaRPr>
          </a:p>
          <a:p>
            <a:pPr marL="91440" marR="155448" rtl="0" eaLnBrk="1" fontAlgn="t" latinLnBrk="0" hangingPunct="1">
              <a:spcBef>
                <a:spcPts val="0"/>
              </a:spcBef>
              <a:spcAft>
                <a:spcPts val="0"/>
              </a:spcAft>
            </a:pPr>
            <a:r>
              <a:rPr lang="en-GB" sz="2000" b="0" i="0" u="none" strike="noStrike" kern="1200" dirty="0">
                <a:effectLst/>
                <a:latin typeface="Calibri" panose="020F0502020204030204" pitchFamily="34" charset="0"/>
              </a:rPr>
              <a:t>Date</a:t>
            </a:r>
            <a:endParaRPr lang="en-GB" sz="2000" b="0" i="0" u="none" strike="noStrike" dirty="0">
              <a:effectLst/>
              <a:latin typeface="Arial" panose="020B0604020202020204" pitchFamily="34" charset="0"/>
            </a:endParaRPr>
          </a:p>
          <a:p>
            <a:pPr marL="91440" marR="155448" rtl="0" eaLnBrk="1" fontAlgn="t" latinLnBrk="0" hangingPunct="1">
              <a:spcBef>
                <a:spcPts val="0"/>
              </a:spcBef>
              <a:spcAft>
                <a:spcPts val="0"/>
              </a:spcAft>
            </a:pPr>
            <a:r>
              <a:rPr lang="en-GB" sz="2000" b="0" i="0" u="none" strike="noStrike" kern="1200" dirty="0">
                <a:effectLst/>
                <a:latin typeface="Calibri" panose="020F0502020204030204" pitchFamily="34" charset="0"/>
              </a:rPr>
              <a:t>Time</a:t>
            </a:r>
            <a:endParaRPr lang="en-GB" sz="2000" b="0" i="0" u="none" strike="noStrike" dirty="0">
              <a:effectLst/>
              <a:latin typeface="Arial" panose="020B0604020202020204" pitchFamily="34" charset="0"/>
            </a:endParaRPr>
          </a:p>
          <a:p>
            <a:pPr marL="91440" marR="155448" rtl="0" eaLnBrk="1" fontAlgn="t" latinLnBrk="0" hangingPunct="1">
              <a:spcBef>
                <a:spcPts val="0"/>
              </a:spcBef>
              <a:spcAft>
                <a:spcPts val="0"/>
              </a:spcAft>
            </a:pPr>
            <a:r>
              <a:rPr lang="en-GB" sz="2000" b="0" i="0" u="none" strike="noStrike" kern="1200" dirty="0">
                <a:effectLst/>
                <a:latin typeface="Calibri" panose="020F0502020204030204" pitchFamily="34" charset="0"/>
              </a:rPr>
              <a:t>Place</a:t>
            </a:r>
            <a:endParaRPr lang="en-GB" sz="2000" b="0" i="0" u="none" strike="noStrike" dirty="0">
              <a:effectLst/>
              <a:latin typeface="Arial" panose="020B0604020202020204" pitchFamily="34" charset="0"/>
            </a:endParaRPr>
          </a:p>
          <a:p>
            <a:pPr marL="91440" marR="155448" rtl="0" eaLnBrk="1" fontAlgn="t" latinLnBrk="0" hangingPunct="1">
              <a:spcBef>
                <a:spcPts val="0"/>
              </a:spcBef>
              <a:spcAft>
                <a:spcPts val="0"/>
              </a:spcAft>
            </a:pPr>
            <a:r>
              <a:rPr lang="en-GB" sz="2000" b="0" i="0" u="none" strike="noStrike" kern="1200" dirty="0">
                <a:effectLst/>
                <a:latin typeface="Calibri" panose="020F0502020204030204" pitchFamily="34" charset="0"/>
              </a:rPr>
              <a:t>People Present</a:t>
            </a:r>
            <a:endParaRPr lang="en-GB" sz="2000" b="0" i="0" u="none" strike="noStrike" dirty="0">
              <a:effectLst/>
              <a:latin typeface="Arial" panose="020B0604020202020204" pitchFamily="34" charset="0"/>
            </a:endParaRPr>
          </a:p>
          <a:p>
            <a:pPr marL="91440" marR="155448" rtl="0" eaLnBrk="1" fontAlgn="t" latinLnBrk="0" hangingPunct="1">
              <a:spcBef>
                <a:spcPts val="0"/>
              </a:spcBef>
              <a:spcAft>
                <a:spcPts val="0"/>
              </a:spcAft>
            </a:pPr>
            <a:r>
              <a:rPr lang="en-GB" sz="2000" b="0" i="0" u="none" strike="noStrike" kern="1200" dirty="0">
                <a:effectLst/>
                <a:latin typeface="Calibri" panose="020F0502020204030204" pitchFamily="34" charset="0"/>
              </a:rPr>
              <a:t>All key times recorded [Time and duration of breaks]</a:t>
            </a:r>
            <a:endParaRPr lang="en-GB" sz="2000" b="0" i="0" u="none" strike="noStrike" dirty="0">
              <a:effectLst/>
              <a:latin typeface="Arial" panose="020B0604020202020204" pitchFamily="34" charset="0"/>
            </a:endParaRPr>
          </a:p>
          <a:p>
            <a:pPr marL="91440" marR="155448" rtl="0" eaLnBrk="1" fontAlgn="t" latinLnBrk="0" hangingPunct="1">
              <a:spcBef>
                <a:spcPts val="0"/>
              </a:spcBef>
              <a:spcAft>
                <a:spcPts val="0"/>
              </a:spcAft>
            </a:pPr>
            <a:r>
              <a:rPr lang="en-GB" sz="2000" b="0" i="0" u="none" strike="noStrike" kern="1200" dirty="0">
                <a:effectLst/>
                <a:latin typeface="Calibri" panose="020F0502020204030204" pitchFamily="34" charset="0"/>
              </a:rPr>
              <a:t>Other facts relevant to context. Any non-verbal communications?</a:t>
            </a:r>
            <a:endParaRPr lang="en-GB" sz="2000" b="0" i="0" u="none" strike="noStrike" dirty="0">
              <a:effectLst/>
              <a:latin typeface="Arial" panose="020B0604020202020204" pitchFamily="34" charset="0"/>
            </a:endParaRPr>
          </a:p>
          <a:p>
            <a:pPr marL="91440" marR="155448" rtl="0" eaLnBrk="1" fontAlgn="t" latinLnBrk="0" hangingPunct="1">
              <a:spcBef>
                <a:spcPts val="0"/>
              </a:spcBef>
              <a:spcAft>
                <a:spcPts val="0"/>
              </a:spcAft>
            </a:pPr>
            <a:r>
              <a:rPr lang="en-GB" sz="2000" b="0" i="0" u="none" strike="noStrike" kern="1200" dirty="0">
                <a:effectLst/>
                <a:latin typeface="Calibri" panose="020F0502020204030204" pitchFamily="34" charset="0"/>
              </a:rPr>
              <a:t>All relevant facts</a:t>
            </a:r>
            <a:endParaRPr lang="en-GB" sz="2000" b="0" i="0" u="none" strike="noStrike" dirty="0">
              <a:effectLst/>
              <a:latin typeface="Arial" panose="020B0604020202020204" pitchFamily="34" charset="0"/>
            </a:endParaRPr>
          </a:p>
          <a:p>
            <a:pPr marL="91440" marR="155448" rtl="0" eaLnBrk="1" fontAlgn="t" latinLnBrk="0" hangingPunct="1">
              <a:spcBef>
                <a:spcPts val="0"/>
              </a:spcBef>
              <a:spcAft>
                <a:spcPts val="0"/>
              </a:spcAft>
            </a:pPr>
            <a:r>
              <a:rPr lang="en-GB" sz="2000" b="0" i="0" u="none" strike="noStrike" kern="1200" dirty="0">
                <a:effectLst/>
                <a:latin typeface="Calibri" panose="020F0502020204030204" pitchFamily="34" charset="0"/>
              </a:rPr>
              <a:t>No assumptions</a:t>
            </a:r>
            <a:endParaRPr lang="en-GB" sz="2000" b="0" i="0" u="none" strike="noStrike" dirty="0">
              <a:effectLst/>
              <a:latin typeface="Arial" panose="020B0604020202020204" pitchFamily="34" charset="0"/>
            </a:endParaRPr>
          </a:p>
          <a:p>
            <a:pPr marL="91440" marR="155448" rtl="0" eaLnBrk="1" fontAlgn="t" latinLnBrk="0" hangingPunct="1">
              <a:spcBef>
                <a:spcPts val="0"/>
              </a:spcBef>
              <a:spcAft>
                <a:spcPts val="0"/>
              </a:spcAft>
            </a:pPr>
            <a:r>
              <a:rPr lang="en-GB" sz="2000" b="0" i="0" u="none" strike="noStrike" kern="1200" dirty="0">
                <a:effectLst/>
                <a:latin typeface="Calibri" panose="020F0502020204030204" pitchFamily="34" charset="0"/>
              </a:rPr>
              <a:t>Chronological order</a:t>
            </a:r>
            <a:endParaRPr lang="en-GB" sz="2000" b="0" i="0" u="none" strike="noStrike" dirty="0">
              <a:effectLst/>
              <a:latin typeface="Arial" panose="020B0604020202020204" pitchFamily="34" charset="0"/>
            </a:endParaRPr>
          </a:p>
          <a:p>
            <a:pPr marL="0" indent="0">
              <a:buNone/>
            </a:pPr>
            <a:endParaRPr lang="en-GB" sz="2000" dirty="0"/>
          </a:p>
        </p:txBody>
      </p:sp>
      <p:sp>
        <p:nvSpPr>
          <p:cNvPr id="5" name="TextBox 4">
            <a:extLst>
              <a:ext uri="{FF2B5EF4-FFF2-40B4-BE49-F238E27FC236}">
                <a16:creationId xmlns:a16="http://schemas.microsoft.com/office/drawing/2014/main" id="{61DA8044-D4BB-D243-9FA4-5A2279D0C8AB}"/>
              </a:ext>
            </a:extLst>
          </p:cNvPr>
          <p:cNvSpPr txBox="1"/>
          <p:nvPr/>
        </p:nvSpPr>
        <p:spPr>
          <a:xfrm>
            <a:off x="6096000" y="5961888"/>
            <a:ext cx="5279136" cy="276999"/>
          </a:xfrm>
          <a:prstGeom prst="rect">
            <a:avLst/>
          </a:prstGeom>
          <a:noFill/>
        </p:spPr>
        <p:txBody>
          <a:bodyPr wrap="square" rtlCol="0">
            <a:spAutoFit/>
          </a:bodyPr>
          <a:lstStyle/>
          <a:p>
            <a:r>
              <a:rPr lang="en-US" sz="1200" dirty="0"/>
              <a:t>Taken from Bond Solon Training: ‘Clinical Leadership in Safeguarding’ March 2021</a:t>
            </a:r>
          </a:p>
        </p:txBody>
      </p:sp>
    </p:spTree>
    <p:extLst>
      <p:ext uri="{BB962C8B-B14F-4D97-AF65-F5344CB8AC3E}">
        <p14:creationId xmlns:p14="http://schemas.microsoft.com/office/powerpoint/2010/main" val="1412129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77845-269F-48CE-9F53-3BD099C48D7B}"/>
              </a:ext>
            </a:extLst>
          </p:cNvPr>
          <p:cNvSpPr>
            <a:spLocks noGrp="1"/>
          </p:cNvSpPr>
          <p:nvPr>
            <p:ph type="title"/>
          </p:nvPr>
        </p:nvSpPr>
        <p:spPr>
          <a:xfrm>
            <a:off x="958506" y="800392"/>
            <a:ext cx="10264697" cy="1212102"/>
          </a:xfrm>
        </p:spPr>
        <p:txBody>
          <a:bodyPr>
            <a:normAutofit/>
          </a:bodyPr>
          <a:lstStyle/>
          <a:p>
            <a:r>
              <a:rPr lang="en-US" sz="4000" dirty="0"/>
              <a:t>Best Practice in notes and record keeping</a:t>
            </a:r>
            <a:endParaRPr lang="en-GB" sz="4000" dirty="0"/>
          </a:p>
        </p:txBody>
      </p:sp>
      <p:sp>
        <p:nvSpPr>
          <p:cNvPr id="3" name="Content Placeholder 2">
            <a:extLst>
              <a:ext uri="{FF2B5EF4-FFF2-40B4-BE49-F238E27FC236}">
                <a16:creationId xmlns:a16="http://schemas.microsoft.com/office/drawing/2014/main" id="{1B8CFC0B-34DD-40A5-9C23-2CA2D0D89F16}"/>
              </a:ext>
            </a:extLst>
          </p:cNvPr>
          <p:cNvSpPr>
            <a:spLocks noGrp="1"/>
          </p:cNvSpPr>
          <p:nvPr>
            <p:ph idx="1"/>
          </p:nvPr>
        </p:nvSpPr>
        <p:spPr>
          <a:xfrm>
            <a:off x="1236356" y="2012494"/>
            <a:ext cx="9708995" cy="3567173"/>
          </a:xfrm>
        </p:spPr>
        <p:txBody>
          <a:bodyPr anchor="ctr">
            <a:noAutofit/>
          </a:bodyPr>
          <a:lstStyle/>
          <a:p>
            <a:pPr marL="0" marR="155448" indent="0" rtl="0" eaLnBrk="1" fontAlgn="t" latinLnBrk="0" hangingPunct="1">
              <a:spcBef>
                <a:spcPts val="0"/>
              </a:spcBef>
              <a:spcAft>
                <a:spcPts val="600"/>
              </a:spcAft>
              <a:buNone/>
            </a:pPr>
            <a:r>
              <a:rPr lang="en-GB" sz="2000" b="0" i="0" u="none" strike="noStrike" kern="1200" dirty="0">
                <a:effectLst/>
                <a:latin typeface="Calibri" panose="020F0502020204030204" pitchFamily="34" charset="0"/>
              </a:rPr>
              <a:t>Notes and records must include</a:t>
            </a:r>
            <a:endParaRPr lang="en-GB" sz="2000" dirty="0">
              <a:latin typeface="Calibri" panose="020F0502020204030204" pitchFamily="34" charset="0"/>
            </a:endParaRPr>
          </a:p>
          <a:p>
            <a:pPr marL="91440" marR="155448" rtl="0" eaLnBrk="1" fontAlgn="t" latinLnBrk="0" hangingPunct="1">
              <a:spcBef>
                <a:spcPts val="0"/>
              </a:spcBef>
              <a:spcAft>
                <a:spcPts val="600"/>
              </a:spcAft>
            </a:pPr>
            <a:r>
              <a:rPr lang="en-GB" sz="2000" b="0" i="0" u="none" strike="noStrike" kern="1200" dirty="0">
                <a:effectLst/>
                <a:latin typeface="Calibri" panose="020F0502020204030204" pitchFamily="34" charset="0"/>
              </a:rPr>
              <a:t>No erasures</a:t>
            </a:r>
            <a:endParaRPr lang="en-GB" sz="2000" b="0" i="0" u="none" strike="noStrike" dirty="0">
              <a:effectLst/>
              <a:latin typeface="Arial" panose="020B0604020202020204" pitchFamily="34" charset="0"/>
            </a:endParaRPr>
          </a:p>
          <a:p>
            <a:pPr marL="91440" marR="155448" rtl="0" eaLnBrk="1" fontAlgn="t" latinLnBrk="0" hangingPunct="1">
              <a:spcBef>
                <a:spcPts val="0"/>
              </a:spcBef>
              <a:spcAft>
                <a:spcPts val="600"/>
              </a:spcAft>
            </a:pPr>
            <a:r>
              <a:rPr lang="en-GB" sz="2000" b="0" i="0" u="none" strike="noStrike" kern="1200" dirty="0">
                <a:effectLst/>
                <a:latin typeface="Calibri" panose="020F0502020204030204" pitchFamily="34" charset="0"/>
              </a:rPr>
              <a:t>No leaves torn out</a:t>
            </a:r>
            <a:endParaRPr lang="en-GB" sz="2000" b="0" i="0" u="none" strike="noStrike" dirty="0">
              <a:effectLst/>
              <a:latin typeface="Arial" panose="020B0604020202020204" pitchFamily="34" charset="0"/>
            </a:endParaRPr>
          </a:p>
          <a:p>
            <a:pPr marL="91440" marR="155448" rtl="0" eaLnBrk="1" fontAlgn="t" latinLnBrk="0" hangingPunct="1">
              <a:spcBef>
                <a:spcPts val="0"/>
              </a:spcBef>
              <a:spcAft>
                <a:spcPts val="600"/>
              </a:spcAft>
            </a:pPr>
            <a:r>
              <a:rPr lang="en-GB" sz="2000" b="0" i="0" u="none" strike="noStrike" kern="1200" dirty="0">
                <a:effectLst/>
                <a:latin typeface="Calibri" panose="020F0502020204030204" pitchFamily="34" charset="0"/>
              </a:rPr>
              <a:t>Blank spaces ruled out</a:t>
            </a:r>
            <a:endParaRPr lang="en-GB" sz="2000" b="0" i="0" u="none" strike="noStrike" dirty="0">
              <a:effectLst/>
              <a:latin typeface="Arial" panose="020B0604020202020204" pitchFamily="34" charset="0"/>
            </a:endParaRPr>
          </a:p>
          <a:p>
            <a:pPr marL="91440" marR="155448" rtl="0" eaLnBrk="1" fontAlgn="t" latinLnBrk="0" hangingPunct="1">
              <a:spcBef>
                <a:spcPts val="0"/>
              </a:spcBef>
              <a:spcAft>
                <a:spcPts val="600"/>
              </a:spcAft>
            </a:pPr>
            <a:r>
              <a:rPr lang="en-GB" sz="2000" b="0" i="0" u="none" strike="noStrike" kern="1200" dirty="0">
                <a:effectLst/>
                <a:latin typeface="Calibri" panose="020F0502020204030204" pitchFamily="34" charset="0"/>
              </a:rPr>
              <a:t>No overwriting</a:t>
            </a:r>
            <a:endParaRPr lang="en-GB" sz="2000" b="0" i="0" u="none" strike="noStrike" dirty="0">
              <a:effectLst/>
              <a:latin typeface="Arial" panose="020B0604020202020204" pitchFamily="34" charset="0"/>
            </a:endParaRPr>
          </a:p>
          <a:p>
            <a:pPr marL="91440" marR="155448" rtl="0" eaLnBrk="1" fontAlgn="t" latinLnBrk="0" hangingPunct="1">
              <a:spcBef>
                <a:spcPts val="0"/>
              </a:spcBef>
              <a:spcAft>
                <a:spcPts val="600"/>
              </a:spcAft>
            </a:pPr>
            <a:r>
              <a:rPr lang="en-GB" sz="2000" b="0" i="0" u="none" strike="noStrike" kern="1200" dirty="0">
                <a:effectLst/>
                <a:latin typeface="Calibri" panose="020F0502020204030204" pitchFamily="34" charset="0"/>
              </a:rPr>
              <a:t>Crossings out initialled by maker/interviewee</a:t>
            </a:r>
            <a:endParaRPr lang="en-GB" sz="2000" b="0" i="0" u="none" strike="noStrike" dirty="0">
              <a:effectLst/>
              <a:latin typeface="Arial" panose="020B0604020202020204" pitchFamily="34" charset="0"/>
            </a:endParaRPr>
          </a:p>
          <a:p>
            <a:pPr marL="91440" marR="155448" rtl="0" eaLnBrk="1" fontAlgn="t" latinLnBrk="0" hangingPunct="1">
              <a:spcBef>
                <a:spcPts val="0"/>
              </a:spcBef>
              <a:spcAft>
                <a:spcPts val="600"/>
              </a:spcAft>
            </a:pPr>
            <a:r>
              <a:rPr lang="en-GB" sz="2000" b="0" i="0" u="none" strike="noStrike" kern="1200" dirty="0">
                <a:effectLst/>
                <a:latin typeface="Calibri" panose="020F0502020204030204" pitchFamily="34" charset="0"/>
              </a:rPr>
              <a:t>No writing in margins</a:t>
            </a:r>
            <a:endParaRPr lang="en-GB" sz="2000" b="0" i="0" u="none" strike="noStrike" dirty="0">
              <a:effectLst/>
              <a:latin typeface="Arial" panose="020B0604020202020204" pitchFamily="34" charset="0"/>
            </a:endParaRPr>
          </a:p>
          <a:p>
            <a:pPr marL="91440" marR="155448" rtl="0" eaLnBrk="1" fontAlgn="t" latinLnBrk="0" hangingPunct="1">
              <a:spcBef>
                <a:spcPts val="0"/>
              </a:spcBef>
              <a:spcAft>
                <a:spcPts val="600"/>
              </a:spcAft>
            </a:pPr>
            <a:r>
              <a:rPr lang="en-GB" sz="2000" b="0" i="0" u="none" strike="noStrike" kern="1200" dirty="0">
                <a:effectLst/>
                <a:latin typeface="Calibri" panose="020F0502020204030204" pitchFamily="34" charset="0"/>
              </a:rPr>
              <a:t>Clear reference to exhibits/documents/objects</a:t>
            </a:r>
            <a:endParaRPr lang="en-GB" sz="2000" b="0" i="0" u="none" strike="noStrike" dirty="0">
              <a:effectLst/>
              <a:latin typeface="Arial" panose="020B0604020202020204" pitchFamily="34" charset="0"/>
            </a:endParaRPr>
          </a:p>
          <a:p>
            <a:pPr marL="91440" marR="155448" rtl="0" eaLnBrk="1" fontAlgn="t" latinLnBrk="0" hangingPunct="1">
              <a:spcBef>
                <a:spcPts val="0"/>
              </a:spcBef>
              <a:spcAft>
                <a:spcPts val="600"/>
              </a:spcAft>
            </a:pPr>
            <a:r>
              <a:rPr lang="en-GB" sz="2000" b="0" i="0" u="none" strike="noStrike" kern="1200" dirty="0">
                <a:effectLst/>
                <a:latin typeface="Calibri" panose="020F0502020204030204" pitchFamily="34" charset="0"/>
              </a:rPr>
              <a:t>Exhibits labelled</a:t>
            </a:r>
            <a:endParaRPr lang="en-GB" sz="2000" b="0" i="0" u="none" strike="noStrike" dirty="0">
              <a:effectLst/>
              <a:latin typeface="Arial" panose="020B0604020202020204" pitchFamily="34" charset="0"/>
            </a:endParaRPr>
          </a:p>
          <a:p>
            <a:pPr marL="91440" marR="155448" rtl="0" eaLnBrk="1" fontAlgn="t" latinLnBrk="0" hangingPunct="1">
              <a:spcBef>
                <a:spcPts val="0"/>
              </a:spcBef>
              <a:spcAft>
                <a:spcPts val="600"/>
              </a:spcAft>
            </a:pPr>
            <a:r>
              <a:rPr lang="en-GB" sz="2000" b="0" i="0" u="none" strike="noStrike" kern="1200" dirty="0">
                <a:effectLst/>
                <a:latin typeface="Calibri" panose="020F0502020204030204" pitchFamily="34" charset="0"/>
              </a:rPr>
              <a:t>Recorded all questions/comments/answers</a:t>
            </a:r>
            <a:endParaRPr lang="en-GB" sz="2000" b="0" i="0" u="none" strike="noStrike" dirty="0">
              <a:effectLst/>
              <a:latin typeface="Arial" panose="020B0604020202020204" pitchFamily="34" charset="0"/>
            </a:endParaRPr>
          </a:p>
          <a:p>
            <a:pPr marL="91440" marR="146304" rtl="0" eaLnBrk="1" fontAlgn="t" latinLnBrk="0" hangingPunct="1">
              <a:spcBef>
                <a:spcPts val="0"/>
              </a:spcBef>
              <a:spcAft>
                <a:spcPts val="600"/>
              </a:spcAft>
            </a:pPr>
            <a:r>
              <a:rPr lang="en-GB" sz="2000" b="0" i="0" u="none" strike="noStrike" kern="1200" dirty="0">
                <a:effectLst/>
                <a:latin typeface="Calibri" panose="020F0502020204030204" pitchFamily="34" charset="0"/>
              </a:rPr>
              <a:t>Recorded time that notes began and ended</a:t>
            </a:r>
            <a:endParaRPr lang="en-GB" sz="2000" b="0" i="0" u="none" strike="noStrike" dirty="0">
              <a:effectLst/>
              <a:latin typeface="Arial" panose="020B0604020202020204" pitchFamily="34" charset="0"/>
            </a:endParaRPr>
          </a:p>
        </p:txBody>
      </p:sp>
      <p:sp>
        <p:nvSpPr>
          <p:cNvPr id="5" name="TextBox 4">
            <a:extLst>
              <a:ext uri="{FF2B5EF4-FFF2-40B4-BE49-F238E27FC236}">
                <a16:creationId xmlns:a16="http://schemas.microsoft.com/office/drawing/2014/main" id="{919EC7E8-D70B-C04D-924C-525B14E51C5C}"/>
              </a:ext>
            </a:extLst>
          </p:cNvPr>
          <p:cNvSpPr txBox="1"/>
          <p:nvPr/>
        </p:nvSpPr>
        <p:spPr>
          <a:xfrm>
            <a:off x="6096000" y="5961888"/>
            <a:ext cx="5279136" cy="276999"/>
          </a:xfrm>
          <a:prstGeom prst="rect">
            <a:avLst/>
          </a:prstGeom>
          <a:noFill/>
        </p:spPr>
        <p:txBody>
          <a:bodyPr wrap="square" rtlCol="0">
            <a:spAutoFit/>
          </a:bodyPr>
          <a:lstStyle/>
          <a:p>
            <a:r>
              <a:rPr lang="en-US" sz="1200" dirty="0"/>
              <a:t>Taken from Bond Solon Training: ‘Clinical Leadership in Safeguarding’ March 2021</a:t>
            </a:r>
          </a:p>
        </p:txBody>
      </p:sp>
    </p:spTree>
    <p:extLst>
      <p:ext uri="{BB962C8B-B14F-4D97-AF65-F5344CB8AC3E}">
        <p14:creationId xmlns:p14="http://schemas.microsoft.com/office/powerpoint/2010/main" val="2248253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28C99-5C5A-487E-AFA6-312F5B983812}"/>
              </a:ext>
            </a:extLst>
          </p:cNvPr>
          <p:cNvSpPr>
            <a:spLocks noGrp="1"/>
          </p:cNvSpPr>
          <p:nvPr>
            <p:ph type="title"/>
          </p:nvPr>
        </p:nvSpPr>
        <p:spPr>
          <a:xfrm>
            <a:off x="963651" y="506478"/>
            <a:ext cx="10264697" cy="1212102"/>
          </a:xfrm>
        </p:spPr>
        <p:txBody>
          <a:bodyPr>
            <a:normAutofit/>
          </a:bodyPr>
          <a:lstStyle/>
          <a:p>
            <a:r>
              <a:rPr lang="en-US" sz="4000" dirty="0"/>
              <a:t>Best Practice in notes and record keeping</a:t>
            </a:r>
            <a:endParaRPr lang="en-GB" sz="4000" dirty="0"/>
          </a:p>
        </p:txBody>
      </p:sp>
      <p:sp>
        <p:nvSpPr>
          <p:cNvPr id="3" name="Content Placeholder 2">
            <a:extLst>
              <a:ext uri="{FF2B5EF4-FFF2-40B4-BE49-F238E27FC236}">
                <a16:creationId xmlns:a16="http://schemas.microsoft.com/office/drawing/2014/main" id="{0B175647-89FB-404D-9DF9-4CD517F60274}"/>
              </a:ext>
            </a:extLst>
          </p:cNvPr>
          <p:cNvSpPr>
            <a:spLocks noGrp="1"/>
          </p:cNvSpPr>
          <p:nvPr>
            <p:ph idx="1"/>
          </p:nvPr>
        </p:nvSpPr>
        <p:spPr>
          <a:xfrm>
            <a:off x="1351296" y="2012494"/>
            <a:ext cx="9708995" cy="3567173"/>
          </a:xfrm>
        </p:spPr>
        <p:txBody>
          <a:bodyPr anchor="ctr">
            <a:noAutofit/>
          </a:bodyPr>
          <a:lstStyle/>
          <a:p>
            <a:pPr marL="0" marR="146304" indent="0" rtl="0" eaLnBrk="1" fontAlgn="t" latinLnBrk="0" hangingPunct="1">
              <a:spcBef>
                <a:spcPts val="0"/>
              </a:spcBef>
              <a:spcAft>
                <a:spcPts val="600"/>
              </a:spcAft>
              <a:buNone/>
            </a:pPr>
            <a:endParaRPr lang="en-GB" sz="2000" b="0" i="0" u="none" strike="noStrike" kern="1200" dirty="0">
              <a:effectLst/>
              <a:latin typeface="Calibri" panose="020F0502020204030204" pitchFamily="34" charset="0"/>
            </a:endParaRPr>
          </a:p>
          <a:p>
            <a:pPr marL="0" marR="146304" indent="0" rtl="0" eaLnBrk="1" fontAlgn="t" latinLnBrk="0" hangingPunct="1">
              <a:spcBef>
                <a:spcPts val="0"/>
              </a:spcBef>
              <a:spcAft>
                <a:spcPts val="600"/>
              </a:spcAft>
              <a:buNone/>
            </a:pPr>
            <a:r>
              <a:rPr lang="en-GB" sz="2000" b="0" i="0" u="none" strike="noStrike" kern="1200" dirty="0">
                <a:effectLst/>
                <a:latin typeface="Calibri" panose="020F0502020204030204" pitchFamily="34" charset="0"/>
              </a:rPr>
              <a:t>Notes and records must include</a:t>
            </a:r>
          </a:p>
          <a:p>
            <a:pPr marL="91440" marR="146304" rtl="0" eaLnBrk="1" fontAlgn="t" latinLnBrk="0" hangingPunct="1">
              <a:spcBef>
                <a:spcPts val="0"/>
              </a:spcBef>
              <a:spcAft>
                <a:spcPts val="600"/>
              </a:spcAft>
            </a:pPr>
            <a:r>
              <a:rPr lang="en-GB" sz="2000" b="0" i="0" u="none" strike="noStrike" kern="1200" dirty="0">
                <a:effectLst/>
                <a:latin typeface="Calibri" panose="020F0502020204030204" pitchFamily="34" charset="0"/>
              </a:rPr>
              <a:t>Recorded where notes made</a:t>
            </a:r>
            <a:endParaRPr lang="en-GB" sz="2000" b="0" i="0" u="none" strike="noStrike" dirty="0">
              <a:effectLst/>
              <a:latin typeface="Arial" panose="020B0604020202020204" pitchFamily="34" charset="0"/>
            </a:endParaRPr>
          </a:p>
          <a:p>
            <a:pPr marL="91440" marR="146304" rtl="0" eaLnBrk="1" fontAlgn="t" latinLnBrk="0" hangingPunct="1">
              <a:spcBef>
                <a:spcPts val="0"/>
              </a:spcBef>
              <a:spcAft>
                <a:spcPts val="600"/>
              </a:spcAft>
            </a:pPr>
            <a:r>
              <a:rPr lang="en-GB" sz="2000" b="0" i="0" u="none" strike="noStrike" kern="1200" dirty="0">
                <a:effectLst/>
                <a:latin typeface="Calibri" panose="020F0502020204030204" pitchFamily="34" charset="0"/>
              </a:rPr>
              <a:t>Checked for mistakes</a:t>
            </a:r>
            <a:endParaRPr lang="en-GB" sz="2000" b="0" i="0" u="none" strike="noStrike" dirty="0">
              <a:effectLst/>
              <a:latin typeface="Arial" panose="020B0604020202020204" pitchFamily="34" charset="0"/>
            </a:endParaRPr>
          </a:p>
          <a:p>
            <a:pPr marL="91440" marR="146304" rtl="0" eaLnBrk="1" fontAlgn="t" latinLnBrk="0" hangingPunct="1">
              <a:spcBef>
                <a:spcPts val="0"/>
              </a:spcBef>
              <a:spcAft>
                <a:spcPts val="600"/>
              </a:spcAft>
            </a:pPr>
            <a:r>
              <a:rPr lang="en-GB" sz="2000" b="0" i="0" u="none" strike="noStrike" kern="1200" dirty="0">
                <a:effectLst/>
                <a:latin typeface="Calibri" panose="020F0502020204030204" pitchFamily="34" charset="0"/>
              </a:rPr>
              <a:t>Correct grammatical English</a:t>
            </a:r>
            <a:endParaRPr lang="en-GB" sz="2000" b="0" i="0" u="none" strike="noStrike" dirty="0">
              <a:effectLst/>
              <a:latin typeface="Arial" panose="020B0604020202020204" pitchFamily="34" charset="0"/>
            </a:endParaRPr>
          </a:p>
          <a:p>
            <a:pPr marL="91440" marR="146304" rtl="0" eaLnBrk="1" fontAlgn="t" latinLnBrk="0" hangingPunct="1">
              <a:spcBef>
                <a:spcPts val="0"/>
              </a:spcBef>
              <a:spcAft>
                <a:spcPts val="600"/>
              </a:spcAft>
            </a:pPr>
            <a:r>
              <a:rPr lang="en-GB" sz="2000" b="0" i="0" u="none" strike="noStrike" kern="1200" dirty="0">
                <a:effectLst/>
                <a:latin typeface="Calibri" panose="020F0502020204030204" pitchFamily="34" charset="0"/>
              </a:rPr>
              <a:t>Clear plain language</a:t>
            </a:r>
            <a:endParaRPr lang="en-GB" sz="2000" b="0" i="0" u="none" strike="noStrike" dirty="0">
              <a:effectLst/>
              <a:latin typeface="Arial" panose="020B0604020202020204" pitchFamily="34" charset="0"/>
            </a:endParaRPr>
          </a:p>
          <a:p>
            <a:pPr marL="91440" marR="146304" rtl="0" eaLnBrk="1" fontAlgn="t" latinLnBrk="0" hangingPunct="1">
              <a:spcBef>
                <a:spcPts val="0"/>
              </a:spcBef>
              <a:spcAft>
                <a:spcPts val="600"/>
              </a:spcAft>
            </a:pPr>
            <a:r>
              <a:rPr lang="en-GB" sz="2000" b="0" i="0" u="none" strike="noStrike" kern="1200" dirty="0">
                <a:effectLst/>
                <a:latin typeface="Calibri" panose="020F0502020204030204" pitchFamily="34" charset="0"/>
              </a:rPr>
              <a:t>Description of exhibits, number of exhibits, person producing it, where  it  was  found,  where  originated,  whether  copied,  where exhibits being secured.</a:t>
            </a:r>
            <a:endParaRPr lang="en-GB" sz="2000" b="0" i="0" u="none" strike="noStrike" dirty="0">
              <a:effectLst/>
              <a:latin typeface="Arial" panose="020B0604020202020204" pitchFamily="34" charset="0"/>
            </a:endParaRPr>
          </a:p>
          <a:p>
            <a:pPr marL="91440" marR="146304" rtl="0" eaLnBrk="1" fontAlgn="t" latinLnBrk="0" hangingPunct="1">
              <a:spcBef>
                <a:spcPts val="0"/>
              </a:spcBef>
              <a:spcAft>
                <a:spcPts val="600"/>
              </a:spcAft>
            </a:pPr>
            <a:r>
              <a:rPr lang="en-GB" sz="2000" b="0" i="0" u="none" strike="noStrike" kern="1200" dirty="0">
                <a:effectLst/>
                <a:latin typeface="Calibri" panose="020F0502020204030204" pitchFamily="34" charset="0"/>
              </a:rPr>
              <a:t>Avoided using abbreviations</a:t>
            </a:r>
            <a:endParaRPr lang="en-GB" sz="2000" b="0" i="0" u="none" strike="noStrike" dirty="0">
              <a:effectLst/>
              <a:latin typeface="Arial" panose="020B0604020202020204" pitchFamily="34" charset="0"/>
            </a:endParaRPr>
          </a:p>
          <a:p>
            <a:pPr marL="91440" marR="146304" rtl="0" eaLnBrk="1" fontAlgn="t" latinLnBrk="0" hangingPunct="1">
              <a:spcBef>
                <a:spcPts val="0"/>
              </a:spcBef>
              <a:spcAft>
                <a:spcPts val="600"/>
              </a:spcAft>
            </a:pPr>
            <a:r>
              <a:rPr lang="en-GB" sz="2000" b="0" i="0" u="none" strike="noStrike" kern="1200" dirty="0">
                <a:effectLst/>
                <a:latin typeface="Calibri" panose="020F0502020204030204" pitchFamily="34" charset="0"/>
              </a:rPr>
              <a:t>Avoided approximations</a:t>
            </a:r>
            <a:endParaRPr lang="en-GB" sz="2000" b="0" i="0" u="none" strike="noStrike" dirty="0">
              <a:effectLst/>
              <a:latin typeface="Arial" panose="020B0604020202020204" pitchFamily="34" charset="0"/>
            </a:endParaRPr>
          </a:p>
          <a:p>
            <a:pPr marL="91440" marR="146304" rtl="0" eaLnBrk="1" fontAlgn="t" latinLnBrk="0" hangingPunct="1">
              <a:spcBef>
                <a:spcPts val="0"/>
              </a:spcBef>
              <a:spcAft>
                <a:spcPts val="600"/>
              </a:spcAft>
            </a:pPr>
            <a:r>
              <a:rPr lang="en-GB" sz="2000" b="0" i="0" u="none" strike="noStrike" kern="1200" dirty="0">
                <a:effectLst/>
                <a:latin typeface="Calibri" panose="020F0502020204030204" pitchFamily="34" charset="0"/>
              </a:rPr>
              <a:t>Did not miss out key words</a:t>
            </a:r>
            <a:endParaRPr lang="en-GB" sz="2000" b="0" i="0" u="none" strike="noStrike" dirty="0">
              <a:effectLst/>
              <a:latin typeface="Arial" panose="020B0604020202020204" pitchFamily="34" charset="0"/>
            </a:endParaRPr>
          </a:p>
          <a:p>
            <a:pPr marL="91440" marR="146304" rtl="0" eaLnBrk="1" fontAlgn="t" latinLnBrk="0" hangingPunct="1">
              <a:spcBef>
                <a:spcPts val="0"/>
              </a:spcBef>
              <a:spcAft>
                <a:spcPts val="600"/>
              </a:spcAft>
            </a:pPr>
            <a:r>
              <a:rPr lang="en-GB" sz="2000" b="0" i="0" u="none" strike="noStrike" kern="1200" dirty="0">
                <a:effectLst/>
                <a:latin typeface="Calibri" panose="020F0502020204030204" pitchFamily="34" charset="0"/>
              </a:rPr>
              <a:t>Did not use arrows/dashes</a:t>
            </a:r>
            <a:endParaRPr lang="en-GB" sz="2000" b="0" i="0" u="none" strike="noStrike" dirty="0">
              <a:effectLst/>
              <a:latin typeface="Arial" panose="020B0604020202020204" pitchFamily="34" charset="0"/>
            </a:endParaRPr>
          </a:p>
          <a:p>
            <a:pPr marL="91440" marR="146304" rtl="0" eaLnBrk="1" fontAlgn="t" latinLnBrk="0" hangingPunct="1">
              <a:spcBef>
                <a:spcPts val="0"/>
              </a:spcBef>
              <a:spcAft>
                <a:spcPts val="600"/>
              </a:spcAft>
            </a:pPr>
            <a:r>
              <a:rPr lang="en-GB" sz="2000" b="0" i="0" u="none" strike="noStrike" kern="1200" dirty="0">
                <a:effectLst/>
                <a:latin typeface="Calibri" panose="020F0502020204030204" pitchFamily="34" charset="0"/>
              </a:rPr>
              <a:t>Notes capable  of  acting  as  contemporaneous  notes  to  refresh memory</a:t>
            </a:r>
            <a:endParaRPr lang="en-GB" sz="2000" b="0" i="0" u="none" strike="noStrike" dirty="0">
              <a:effectLst/>
              <a:latin typeface="Arial" panose="020B0604020202020204" pitchFamily="34" charset="0"/>
            </a:endParaRPr>
          </a:p>
          <a:p>
            <a:pPr marL="91440" marR="146304" rtl="0" eaLnBrk="1" fontAlgn="t" latinLnBrk="0" hangingPunct="1">
              <a:spcBef>
                <a:spcPts val="0"/>
              </a:spcBef>
              <a:spcAft>
                <a:spcPts val="600"/>
              </a:spcAft>
            </a:pPr>
            <a:r>
              <a:rPr lang="en-GB" sz="2000" b="0" i="0" u="none" strike="noStrike" kern="1200" dirty="0">
                <a:effectLst/>
                <a:latin typeface="Calibri" panose="020F0502020204030204" pitchFamily="34" charset="0"/>
              </a:rPr>
              <a:t>Identity of author of notes</a:t>
            </a:r>
            <a:endParaRPr lang="en-GB" sz="2000" b="0" i="0" u="none" strike="noStrike" dirty="0">
              <a:effectLst/>
              <a:latin typeface="Arial" panose="020B0604020202020204" pitchFamily="34" charset="0"/>
            </a:endParaRPr>
          </a:p>
        </p:txBody>
      </p:sp>
      <p:sp>
        <p:nvSpPr>
          <p:cNvPr id="5" name="TextBox 4">
            <a:extLst>
              <a:ext uri="{FF2B5EF4-FFF2-40B4-BE49-F238E27FC236}">
                <a16:creationId xmlns:a16="http://schemas.microsoft.com/office/drawing/2014/main" id="{AE28DEEC-5FCF-6144-911E-FE580501D87E}"/>
              </a:ext>
            </a:extLst>
          </p:cNvPr>
          <p:cNvSpPr txBox="1"/>
          <p:nvPr/>
        </p:nvSpPr>
        <p:spPr>
          <a:xfrm>
            <a:off x="6096000" y="5961888"/>
            <a:ext cx="5279136" cy="276999"/>
          </a:xfrm>
          <a:prstGeom prst="rect">
            <a:avLst/>
          </a:prstGeom>
          <a:noFill/>
        </p:spPr>
        <p:txBody>
          <a:bodyPr wrap="square" rtlCol="0">
            <a:spAutoFit/>
          </a:bodyPr>
          <a:lstStyle/>
          <a:p>
            <a:r>
              <a:rPr lang="en-US" sz="1200" dirty="0"/>
              <a:t>Taken from Bond Solon Training: ‘Clinical Leadership in Safeguarding’ March 2021</a:t>
            </a:r>
          </a:p>
        </p:txBody>
      </p:sp>
    </p:spTree>
    <p:extLst>
      <p:ext uri="{BB962C8B-B14F-4D97-AF65-F5344CB8AC3E}">
        <p14:creationId xmlns:p14="http://schemas.microsoft.com/office/powerpoint/2010/main" val="2827633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D9DE6-D973-4774-8D46-7673FD317A5B}"/>
              </a:ext>
            </a:extLst>
          </p:cNvPr>
          <p:cNvSpPr>
            <a:spLocks noGrp="1"/>
          </p:cNvSpPr>
          <p:nvPr>
            <p:ph type="title"/>
          </p:nvPr>
        </p:nvSpPr>
        <p:spPr>
          <a:xfrm>
            <a:off x="958506" y="800392"/>
            <a:ext cx="10264697" cy="1212102"/>
          </a:xfrm>
        </p:spPr>
        <p:txBody>
          <a:bodyPr>
            <a:normAutofit/>
          </a:bodyPr>
          <a:lstStyle/>
          <a:p>
            <a:r>
              <a:rPr lang="en-US" sz="4000" dirty="0"/>
              <a:t>Facts, Assumptions or Opinions</a:t>
            </a:r>
            <a:endParaRPr lang="en-GB" sz="4000" dirty="0"/>
          </a:p>
        </p:txBody>
      </p:sp>
      <p:sp>
        <p:nvSpPr>
          <p:cNvPr id="3" name="Content Placeholder 2">
            <a:extLst>
              <a:ext uri="{FF2B5EF4-FFF2-40B4-BE49-F238E27FC236}">
                <a16:creationId xmlns:a16="http://schemas.microsoft.com/office/drawing/2014/main" id="{B0907914-2FC6-4209-AE8D-1D055E816106}"/>
              </a:ext>
            </a:extLst>
          </p:cNvPr>
          <p:cNvSpPr>
            <a:spLocks noGrp="1"/>
          </p:cNvSpPr>
          <p:nvPr>
            <p:ph idx="1"/>
          </p:nvPr>
        </p:nvSpPr>
        <p:spPr>
          <a:xfrm>
            <a:off x="1367624" y="2490436"/>
            <a:ext cx="9708995" cy="3567173"/>
          </a:xfrm>
        </p:spPr>
        <p:txBody>
          <a:bodyPr anchor="ctr">
            <a:normAutofit/>
          </a:bodyPr>
          <a:lstStyle/>
          <a:p>
            <a:pPr marL="0" indent="0">
              <a:buNone/>
            </a:pPr>
            <a:r>
              <a:rPr lang="en-US" sz="1300" b="1" dirty="0"/>
              <a:t>Fact or assumption ?</a:t>
            </a:r>
          </a:p>
          <a:p>
            <a:pPr marL="0" indent="0">
              <a:buNone/>
            </a:pPr>
            <a:r>
              <a:rPr lang="en-GB" sz="1300" spc="-30" dirty="0">
                <a:effectLst/>
                <a:latin typeface="Arial" panose="020B0604020202020204" pitchFamily="34" charset="0"/>
                <a:ea typeface="Arial" panose="020B0604020202020204" pitchFamily="34" charset="0"/>
                <a:cs typeface="Times New Roman" panose="02020603050405020304" pitchFamily="18" charset="0"/>
              </a:rPr>
              <a:t>In the event that evidence is needed for claims, complaints or other legal proceedings, it is vital that the Healthcare Professional/organisation has accurate records. It is also vital that these records record facts and avoid unaccounted for speculation or assumptions. </a:t>
            </a:r>
            <a:endParaRPr lang="en-GB" sz="1300" dirty="0">
              <a:latin typeface="Calibri" panose="020F0502020204030204" pitchFamily="34" charset="0"/>
              <a:ea typeface="Arial" panose="020B0604020202020204" pitchFamily="34" charset="0"/>
              <a:cs typeface="Times New Roman" panose="02020603050405020304" pitchFamily="18" charset="0"/>
            </a:endParaRPr>
          </a:p>
          <a:p>
            <a:pPr marL="0" indent="0">
              <a:buNone/>
            </a:pPr>
            <a:r>
              <a:rPr lang="en-GB" sz="1300" spc="-30" dirty="0">
                <a:effectLst/>
                <a:latin typeface="Arial" panose="020B0604020202020204" pitchFamily="34" charset="0"/>
                <a:ea typeface="Arial" panose="020B0604020202020204" pitchFamily="34" charset="0"/>
                <a:cs typeface="Times New Roman" panose="02020603050405020304" pitchFamily="18" charset="0"/>
              </a:rPr>
              <a:t>Healthcare Professionals must record facts and the source of facts, and should not make assumptions or draw inferences without the facts.</a:t>
            </a:r>
          </a:p>
          <a:p>
            <a:pPr marL="0" indent="0">
              <a:buNone/>
            </a:pPr>
            <a:r>
              <a:rPr lang="en-GB" sz="1300" b="1" spc="-30" dirty="0">
                <a:latin typeface="Arial" panose="020B0604020202020204" pitchFamily="34" charset="0"/>
                <a:ea typeface="Calibri" panose="020F0502020204030204" pitchFamily="34" charset="0"/>
                <a:cs typeface="Times New Roman" panose="02020603050405020304" pitchFamily="18" charset="0"/>
              </a:rPr>
              <a:t>Fact</a:t>
            </a:r>
          </a:p>
          <a:p>
            <a:pPr marL="0" indent="0">
              <a:buNone/>
            </a:pPr>
            <a:r>
              <a:rPr lang="en-GB" sz="1300" spc="-30" dirty="0">
                <a:effectLst/>
                <a:latin typeface="Arial" panose="020B0604020202020204" pitchFamily="34" charset="0"/>
                <a:ea typeface="Arial" panose="020B0604020202020204" pitchFamily="34" charset="0"/>
                <a:cs typeface="Times New Roman" panose="02020603050405020304" pitchFamily="18" charset="0"/>
              </a:rPr>
              <a:t>A fact is what has been seen, heard or done by the writer.  Such facts should be recorded contemporaneously if possible.</a:t>
            </a:r>
          </a:p>
          <a:p>
            <a:pPr marL="0" indent="0">
              <a:buNone/>
            </a:pPr>
            <a:r>
              <a:rPr lang="en-GB" sz="1300" b="1" spc="-30" dirty="0">
                <a:latin typeface="Arial" panose="020B0604020202020204" pitchFamily="34" charset="0"/>
                <a:ea typeface="Calibri" panose="020F0502020204030204" pitchFamily="34" charset="0"/>
                <a:cs typeface="Times New Roman" panose="02020603050405020304" pitchFamily="18" charset="0"/>
              </a:rPr>
              <a:t>An Assumption/inference</a:t>
            </a:r>
          </a:p>
          <a:p>
            <a:pPr marL="0" indent="0">
              <a:buNone/>
            </a:pPr>
            <a:r>
              <a:rPr lang="en-GB" sz="1300" spc="-30" dirty="0">
                <a:effectLst/>
                <a:latin typeface="Arial" panose="020B0604020202020204" pitchFamily="34" charset="0"/>
                <a:ea typeface="Arial" panose="020B0604020202020204" pitchFamily="34" charset="0"/>
                <a:cs typeface="Times New Roman" panose="02020603050405020304" pitchFamily="18" charset="0"/>
              </a:rPr>
              <a:t>A statement about the unknown based on the known. It is vital for Healthcare Professionals to seek and record facts, and not to make assumptions and inferences unless they are based on facts.</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p>
            <a:pPr marL="0" marR="12700" indent="0">
              <a:spcAft>
                <a:spcPts val="200"/>
              </a:spcAft>
              <a:buNone/>
            </a:pPr>
            <a:r>
              <a:rPr lang="en-GB" sz="1300" b="1" spc="-30" dirty="0">
                <a:effectLst/>
                <a:latin typeface="Arial" panose="020B0604020202020204" pitchFamily="34" charset="0"/>
                <a:ea typeface="Arial" panose="020B0604020202020204" pitchFamily="34" charset="0"/>
                <a:cs typeface="Times New Roman" panose="02020603050405020304" pitchFamily="18" charset="0"/>
              </a:rPr>
              <a:t>An opinion </a:t>
            </a:r>
            <a:endParaRPr lang="en-GB" sz="1300" b="1" dirty="0">
              <a:effectLst/>
              <a:latin typeface="Calibri" panose="020F0502020204030204" pitchFamily="34" charset="0"/>
              <a:ea typeface="Calibri" panose="020F0502020204030204" pitchFamily="34" charset="0"/>
              <a:cs typeface="Times New Roman" panose="02020603050405020304" pitchFamily="18" charset="0"/>
            </a:endParaRPr>
          </a:p>
          <a:p>
            <a:pPr marL="0" marR="12700" indent="0">
              <a:spcAft>
                <a:spcPts val="200"/>
              </a:spcAft>
              <a:buNone/>
            </a:pPr>
            <a:r>
              <a:rPr lang="en-GB" sz="1300" dirty="0">
                <a:effectLst/>
                <a:latin typeface="Calibri" panose="020F0502020204030204" pitchFamily="34" charset="0"/>
                <a:ea typeface="Calibri" panose="020F0502020204030204" pitchFamily="34" charset="0"/>
                <a:cs typeface="Times New Roman" panose="02020603050405020304" pitchFamily="18" charset="0"/>
              </a:rPr>
              <a:t>The Health Professional will form an opinion based on a fact.</a:t>
            </a:r>
          </a:p>
          <a:p>
            <a:pPr marL="0" indent="0">
              <a:buNone/>
            </a:pP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300" dirty="0"/>
          </a:p>
        </p:txBody>
      </p:sp>
      <p:sp>
        <p:nvSpPr>
          <p:cNvPr id="5" name="TextBox 4">
            <a:extLst>
              <a:ext uri="{FF2B5EF4-FFF2-40B4-BE49-F238E27FC236}">
                <a16:creationId xmlns:a16="http://schemas.microsoft.com/office/drawing/2014/main" id="{64E96F14-A16F-244E-9A8D-19885AB06013}"/>
              </a:ext>
            </a:extLst>
          </p:cNvPr>
          <p:cNvSpPr txBox="1"/>
          <p:nvPr/>
        </p:nvSpPr>
        <p:spPr>
          <a:xfrm>
            <a:off x="6096000" y="5961888"/>
            <a:ext cx="5279136" cy="276999"/>
          </a:xfrm>
          <a:prstGeom prst="rect">
            <a:avLst/>
          </a:prstGeom>
          <a:noFill/>
        </p:spPr>
        <p:txBody>
          <a:bodyPr wrap="square" rtlCol="0">
            <a:spAutoFit/>
          </a:bodyPr>
          <a:lstStyle/>
          <a:p>
            <a:r>
              <a:rPr lang="en-US" sz="1200" dirty="0"/>
              <a:t>Taken from Bond Solon Training: ‘Clinical Leadership in Safeguarding’ March 2021</a:t>
            </a:r>
          </a:p>
        </p:txBody>
      </p:sp>
    </p:spTree>
    <p:extLst>
      <p:ext uri="{BB962C8B-B14F-4D97-AF65-F5344CB8AC3E}">
        <p14:creationId xmlns:p14="http://schemas.microsoft.com/office/powerpoint/2010/main" val="2872958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7EFE6C-9CED-4D49-AB74-04C747BA9071}"/>
              </a:ext>
            </a:extLst>
          </p:cNvPr>
          <p:cNvSpPr>
            <a:spLocks noGrp="1"/>
          </p:cNvSpPr>
          <p:nvPr>
            <p:ph type="title"/>
          </p:nvPr>
        </p:nvSpPr>
        <p:spPr>
          <a:xfrm>
            <a:off x="1171074" y="1396686"/>
            <a:ext cx="3240506" cy="4064628"/>
          </a:xfrm>
        </p:spPr>
        <p:txBody>
          <a:bodyPr>
            <a:normAutofit/>
          </a:bodyPr>
          <a:lstStyle/>
          <a:p>
            <a:r>
              <a:rPr lang="en-US">
                <a:solidFill>
                  <a:srgbClr val="FFFFFF"/>
                </a:solidFill>
              </a:rPr>
              <a:t>Mental Health </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DF3BB36-02D9-5A45-865B-FDF2977B09B6}"/>
              </a:ext>
            </a:extLst>
          </p:cNvPr>
          <p:cNvSpPr>
            <a:spLocks noGrp="1"/>
          </p:cNvSpPr>
          <p:nvPr>
            <p:ph idx="1"/>
          </p:nvPr>
        </p:nvSpPr>
        <p:spPr>
          <a:xfrm>
            <a:off x="5370153" y="1526033"/>
            <a:ext cx="5536397" cy="3935281"/>
          </a:xfrm>
        </p:spPr>
        <p:txBody>
          <a:bodyPr>
            <a:normAutofit/>
          </a:bodyPr>
          <a:lstStyle/>
          <a:p>
            <a:r>
              <a:rPr lang="en-US" sz="2200" dirty="0"/>
              <a:t>n=2 DHRs, n = 2 SARs</a:t>
            </a:r>
          </a:p>
          <a:p>
            <a:r>
              <a:rPr lang="en-US" sz="2200" dirty="0"/>
              <a:t>Issues around how it is managed – processes</a:t>
            </a:r>
          </a:p>
          <a:p>
            <a:r>
              <a:rPr lang="en-US" sz="2200" dirty="0"/>
              <a:t>Thornicroft (2020) in The Lancet: people with mental illness are more likely to be victims of violence than perpetrators. Rates of perpetrating violence slightly higher in Schizophrenia and bipolar disorder. Triple morbidity – severe mental illness + substance misuse + antisocial PD – substantially more likely to be violent </a:t>
            </a:r>
          </a:p>
          <a:p>
            <a:endParaRPr lang="en-US" sz="2200" dirty="0"/>
          </a:p>
        </p:txBody>
      </p:sp>
    </p:spTree>
    <p:extLst>
      <p:ext uri="{BB962C8B-B14F-4D97-AF65-F5344CB8AC3E}">
        <p14:creationId xmlns:p14="http://schemas.microsoft.com/office/powerpoint/2010/main" val="27016277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CCG Document" ma:contentTypeID="0x01010009DF25CF94082642959723941C1AE33300BAFF81C7741517498D718622E8129CE7" ma:contentTypeVersion="19" ma:contentTypeDescription="Extension of document type to include extra info eg HideFromDelve, retention, classification" ma:contentTypeScope="" ma:versionID="f7c48e8b6189f45d38b3c27cef69aed8">
  <xsd:schema xmlns:xsd="http://www.w3.org/2001/XMLSchema" xmlns:xs="http://www.w3.org/2001/XMLSchema" xmlns:p="http://schemas.microsoft.com/office/2006/metadata/properties" xmlns:ns2="3fc7b4f3-a0e9-46ca-b4f0-2556f21f87bd" xmlns:ns3="9e7fd114-9621-45b8-9c7a-5c1d714b3901" targetNamespace="http://schemas.microsoft.com/office/2006/metadata/properties" ma:root="true" ma:fieldsID="f595b7bc86cbb7331bd33c9209a5e7f8" ns2:_="" ns3:_="">
    <xsd:import namespace="3fc7b4f3-a0e9-46ca-b4f0-2556f21f87bd"/>
    <xsd:import namespace="9e7fd114-9621-45b8-9c7a-5c1d714b3901"/>
    <xsd:element name="properties">
      <xsd:complexType>
        <xsd:sequence>
          <xsd:element name="documentManagement">
            <xsd:complexType>
              <xsd:all>
                <xsd:element ref="ns2:HideFromDelve" minOccurs="0"/>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c7b4f3-a0e9-46ca-b4f0-2556f21f87bd" elementFormDefault="qualified">
    <xsd:import namespace="http://schemas.microsoft.com/office/2006/documentManagement/types"/>
    <xsd:import namespace="http://schemas.microsoft.com/office/infopath/2007/PartnerControls"/>
    <xsd:element name="HideFromDelve" ma:index="4" nillable="true" ma:displayName="HideFromDelve" ma:default="1" ma:description="Set to Yes (initial default) to hide documents and other information from delve" ma:internalName="HideFromDelve" ma:readOnly="false">
      <xsd:simpleType>
        <xsd:restriction base="dms:Boolean"/>
      </xsd:simpleType>
    </xsd:element>
    <xsd:element name="SharedWithUsers" ma:index="5"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e7fd114-9621-45b8-9c7a-5c1d714b390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HideFromDelve xmlns="3fc7b4f3-a0e9-46ca-b4f0-2556f21f87bd">true</HideFromDelve>
  </documentManagement>
</p:properties>
</file>

<file path=customXml/itemProps1.xml><?xml version="1.0" encoding="utf-8"?>
<ds:datastoreItem xmlns:ds="http://schemas.openxmlformats.org/officeDocument/2006/customXml" ds:itemID="{D7BB79E6-F3B8-4E71-B8DC-E372083FB06E}"/>
</file>

<file path=customXml/itemProps2.xml><?xml version="1.0" encoding="utf-8"?>
<ds:datastoreItem xmlns:ds="http://schemas.openxmlformats.org/officeDocument/2006/customXml" ds:itemID="{916B095C-C8B7-4DE5-9869-CB03F1CA8976}"/>
</file>

<file path=customXml/itemProps3.xml><?xml version="1.0" encoding="utf-8"?>
<ds:datastoreItem xmlns:ds="http://schemas.openxmlformats.org/officeDocument/2006/customXml" ds:itemID="{25D9BD22-0BE3-40C9-891C-C99425EC880D}"/>
</file>

<file path=docProps/app.xml><?xml version="1.0" encoding="utf-8"?>
<Properties xmlns="http://schemas.openxmlformats.org/officeDocument/2006/extended-properties" xmlns:vt="http://schemas.openxmlformats.org/officeDocument/2006/docPropsVTypes">
  <TotalTime>2753</TotalTime>
  <Words>1262</Words>
  <Application>Microsoft Macintosh PowerPoint</Application>
  <PresentationFormat>Widescreen</PresentationFormat>
  <Paragraphs>156</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Adult Safeguarding Forum: Reflections of an Interim GP </vt:lpstr>
      <vt:lpstr>Reflections of an Interim GP</vt:lpstr>
      <vt:lpstr>Documentation and Safeguarding </vt:lpstr>
      <vt:lpstr>Documentation </vt:lpstr>
      <vt:lpstr>Best Practice in notes and record keeping</vt:lpstr>
      <vt:lpstr>Best Practice in notes and record keeping</vt:lpstr>
      <vt:lpstr>Best Practice in notes and record keeping</vt:lpstr>
      <vt:lpstr>Facts, Assumptions or Opinions</vt:lpstr>
      <vt:lpstr>Mental Health </vt:lpstr>
      <vt:lpstr>Common Themes</vt:lpstr>
      <vt:lpstr>Domestic Abuse: Routine &amp; Targeted/ Clinical Enquiry </vt:lpstr>
      <vt:lpstr>IRIS Training Tips</vt:lpstr>
      <vt:lpstr>Domestic Abuse: Documentation &amp; Coding</vt:lpstr>
      <vt:lpstr>Online Visibility </vt:lpstr>
      <vt:lpstr>Coding </vt:lpstr>
      <vt:lpstr>Mental Health: Enquiry &amp; Documentation  </vt:lpstr>
      <vt:lpstr>Mental Health: Enquiry &amp; Documentation </vt:lpstr>
      <vt:lpstr>Diversity &amp; Inclusion </vt:lpstr>
      <vt:lpstr>General Themes </vt:lpstr>
      <vt:lpstr>Questions &amp; Comments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Adult Safeguarding Forum: Reflections of an Interim GP </dc:title>
  <dc:creator>Mehdi, Faiza (f.mehdi252@canterbury.ac.uk)</dc:creator>
  <cp:lastModifiedBy>Mehdi, Faiza (f.mehdi252@canterbury.ac.uk)</cp:lastModifiedBy>
  <cp:revision>15</cp:revision>
  <cp:lastPrinted>2021-05-03T15:08:29Z</cp:lastPrinted>
  <dcterms:created xsi:type="dcterms:W3CDTF">2021-05-03T12:20:37Z</dcterms:created>
  <dcterms:modified xsi:type="dcterms:W3CDTF">2021-05-05T11:21:50Z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0x01010009DF25CF94082642959723941C1AE33300BAFF81C7741517498D718622E8129CE7</vt:lpwstr>
  </property>
</Properties>
</file>